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2"/>
    <p:sldMasterId id="2147483662" r:id="rId3"/>
    <p:sldMasterId id="2147483675" r:id="rId4"/>
  </p:sldMasterIdLst>
  <p:notesMasterIdLst>
    <p:notesMasterId r:id="rId6"/>
  </p:notesMasterIdLst>
  <p:handoutMasterIdLst>
    <p:handoutMasterId r:id="rId7"/>
  </p:handoutMasterIdLst>
  <p:sldIdLst>
    <p:sldId id="267" r:id="rId5"/>
  </p:sldIdLst>
  <p:sldSz cx="42976800" cy="36576000"/>
  <p:notesSz cx="9239250" cy="6953250"/>
  <p:defaultTextStyle>
    <a:defPPr>
      <a:defRPr lang="en-US"/>
    </a:defPPr>
    <a:lvl1pPr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1pPr>
    <a:lvl2pPr marL="399829"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2pPr>
    <a:lvl3pPr marL="799658"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3pPr>
    <a:lvl4pPr marL="1199485"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4pPr>
    <a:lvl5pPr marL="1599310"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5pPr>
    <a:lvl6pPr marL="1999138" algn="l" defTabSz="799658" rtl="0" eaLnBrk="1" latinLnBrk="0" hangingPunct="1">
      <a:defRPr sz="8663" kern="1200">
        <a:solidFill>
          <a:schemeClr val="tx1"/>
        </a:solidFill>
        <a:latin typeface="Times New Roman" pitchFamily="18" charset="0"/>
        <a:ea typeface="+mn-ea"/>
        <a:cs typeface="+mn-cs"/>
      </a:defRPr>
    </a:lvl6pPr>
    <a:lvl7pPr marL="2398966" algn="l" defTabSz="799658" rtl="0" eaLnBrk="1" latinLnBrk="0" hangingPunct="1">
      <a:defRPr sz="8663" kern="1200">
        <a:solidFill>
          <a:schemeClr val="tx1"/>
        </a:solidFill>
        <a:latin typeface="Times New Roman" pitchFamily="18" charset="0"/>
        <a:ea typeface="+mn-ea"/>
        <a:cs typeface="+mn-cs"/>
      </a:defRPr>
    </a:lvl7pPr>
    <a:lvl8pPr marL="2798795" algn="l" defTabSz="799658" rtl="0" eaLnBrk="1" latinLnBrk="0" hangingPunct="1">
      <a:defRPr sz="8663" kern="1200">
        <a:solidFill>
          <a:schemeClr val="tx1"/>
        </a:solidFill>
        <a:latin typeface="Times New Roman" pitchFamily="18" charset="0"/>
        <a:ea typeface="+mn-ea"/>
        <a:cs typeface="+mn-cs"/>
      </a:defRPr>
    </a:lvl8pPr>
    <a:lvl9pPr marL="3198624" algn="l" defTabSz="799658" rtl="0" eaLnBrk="1" latinLnBrk="0" hangingPunct="1">
      <a:defRPr sz="8663"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135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Johnson (IWNM)" initials="" lastIdx="4" clrIdx="0"/>
  <p:cmAuthor id="1" name="v-debuye" initials="" lastIdx="8" clrIdx="1"/>
  <p:cmAuthor id="2" name="a-bumon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C00"/>
    <a:srgbClr val="00FA00"/>
    <a:srgbClr val="FF33CC"/>
    <a:srgbClr val="00FDFF"/>
    <a:srgbClr val="FFFFCC"/>
    <a:srgbClr val="005581"/>
    <a:srgbClr val="1612D5"/>
    <a:srgbClr val="008080"/>
    <a:srgbClr val="FFFFFF"/>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588" autoAdjust="0"/>
    <p:restoredTop sz="92734" autoAdjust="0"/>
  </p:normalViewPr>
  <p:slideViewPr>
    <p:cSldViewPr>
      <p:cViewPr>
        <p:scale>
          <a:sx n="52" d="100"/>
          <a:sy n="52" d="100"/>
        </p:scale>
        <p:origin x="1056" y="-1672"/>
      </p:cViewPr>
      <p:guideLst>
        <p:guide orient="horz" pos="11520"/>
        <p:guide pos="13536"/>
      </p:guideLst>
    </p:cSldViewPr>
  </p:slideViewPr>
  <p:notesTextViewPr>
    <p:cViewPr>
      <p:scale>
        <a:sx n="40" d="100"/>
        <a:sy n="4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989171" cy="385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19" name="Rectangle 3"/>
          <p:cNvSpPr>
            <a:spLocks noGrp="1" noChangeArrowheads="1"/>
          </p:cNvSpPr>
          <p:nvPr>
            <p:ph type="dt" sz="quarter" idx="1"/>
          </p:nvPr>
        </p:nvSpPr>
        <p:spPr bwMode="auto">
          <a:xfrm>
            <a:off x="5215143" y="0"/>
            <a:ext cx="3987583" cy="385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algn="r" defTabSz="923925">
              <a:spcBef>
                <a:spcPct val="0"/>
              </a:spcBef>
              <a:buFontTx/>
              <a:buNone/>
              <a:defRPr sz="1200">
                <a:latin typeface="Arial" charset="0"/>
              </a:defRPr>
            </a:lvl1pPr>
          </a:lstStyle>
          <a:p>
            <a:endParaRPr lang="en-US"/>
          </a:p>
        </p:txBody>
      </p:sp>
      <p:sp>
        <p:nvSpPr>
          <p:cNvPr id="9220" name="Rectangle 4"/>
          <p:cNvSpPr>
            <a:spLocks noGrp="1" noChangeArrowheads="1"/>
          </p:cNvSpPr>
          <p:nvPr>
            <p:ph type="ftr" sz="quarter" idx="2"/>
          </p:nvPr>
        </p:nvSpPr>
        <p:spPr bwMode="auto">
          <a:xfrm>
            <a:off x="0" y="6567484"/>
            <a:ext cx="3989171" cy="385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21" name="Rectangle 5"/>
          <p:cNvSpPr>
            <a:spLocks noGrp="1" noChangeArrowheads="1"/>
          </p:cNvSpPr>
          <p:nvPr>
            <p:ph type="sldNum" sz="quarter" idx="3"/>
          </p:nvPr>
        </p:nvSpPr>
        <p:spPr bwMode="auto">
          <a:xfrm>
            <a:off x="5215143" y="6567484"/>
            <a:ext cx="3987583" cy="385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algn="r" defTabSz="923925">
              <a:spcBef>
                <a:spcPct val="0"/>
              </a:spcBef>
              <a:buFontTx/>
              <a:buNone/>
              <a:defRPr sz="1200">
                <a:latin typeface="Arial" charset="0"/>
              </a:defRPr>
            </a:lvl1pPr>
          </a:lstStyle>
          <a:p>
            <a:fld id="{51174361-862A-42D6-B3EE-881F47FEA0E5}" type="slidenum">
              <a:rPr lang="en-US"/>
              <a:pPr/>
              <a:t>‹#›</a:t>
            </a:fld>
            <a:endParaRPr lang="en-US"/>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02809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963" kern="1200">
        <a:solidFill>
          <a:schemeClr val="tx1"/>
        </a:solidFill>
        <a:latin typeface="Times New Roman" pitchFamily="18" charset="0"/>
        <a:ea typeface="+mn-ea"/>
        <a:cs typeface="+mn-cs"/>
      </a:defRPr>
    </a:lvl1pPr>
    <a:lvl2pPr marL="399829" algn="l" rtl="0" fontAlgn="base">
      <a:spcBef>
        <a:spcPct val="30000"/>
      </a:spcBef>
      <a:spcAft>
        <a:spcPct val="0"/>
      </a:spcAft>
      <a:defRPr sz="963" kern="1200">
        <a:solidFill>
          <a:schemeClr val="tx1"/>
        </a:solidFill>
        <a:latin typeface="Times New Roman" pitchFamily="18" charset="0"/>
        <a:ea typeface="+mn-ea"/>
        <a:cs typeface="+mn-cs"/>
      </a:defRPr>
    </a:lvl2pPr>
    <a:lvl3pPr marL="799658" algn="l" rtl="0" fontAlgn="base">
      <a:spcBef>
        <a:spcPct val="30000"/>
      </a:spcBef>
      <a:spcAft>
        <a:spcPct val="0"/>
      </a:spcAft>
      <a:defRPr sz="963" kern="1200">
        <a:solidFill>
          <a:schemeClr val="tx1"/>
        </a:solidFill>
        <a:latin typeface="Times New Roman" pitchFamily="18" charset="0"/>
        <a:ea typeface="+mn-ea"/>
        <a:cs typeface="+mn-cs"/>
      </a:defRPr>
    </a:lvl3pPr>
    <a:lvl4pPr marL="1199485" algn="l" rtl="0" fontAlgn="base">
      <a:spcBef>
        <a:spcPct val="30000"/>
      </a:spcBef>
      <a:spcAft>
        <a:spcPct val="0"/>
      </a:spcAft>
      <a:defRPr sz="963" kern="1200">
        <a:solidFill>
          <a:schemeClr val="tx1"/>
        </a:solidFill>
        <a:latin typeface="Times New Roman" pitchFamily="18" charset="0"/>
        <a:ea typeface="+mn-ea"/>
        <a:cs typeface="+mn-cs"/>
      </a:defRPr>
    </a:lvl4pPr>
    <a:lvl5pPr marL="1599310" algn="l" rtl="0" fontAlgn="base">
      <a:spcBef>
        <a:spcPct val="30000"/>
      </a:spcBef>
      <a:spcAft>
        <a:spcPct val="0"/>
      </a:spcAft>
      <a:defRPr sz="963" kern="1200">
        <a:solidFill>
          <a:schemeClr val="tx1"/>
        </a:solidFill>
        <a:latin typeface="Times New Roman" pitchFamily="18" charset="0"/>
        <a:ea typeface="+mn-ea"/>
        <a:cs typeface="+mn-cs"/>
      </a:defRPr>
    </a:lvl5pPr>
    <a:lvl6pPr marL="1999138" algn="l" defTabSz="799658" rtl="0" eaLnBrk="1" latinLnBrk="0" hangingPunct="1">
      <a:defRPr sz="963" kern="1200">
        <a:solidFill>
          <a:schemeClr val="tx1"/>
        </a:solidFill>
        <a:latin typeface="+mn-lt"/>
        <a:ea typeface="+mn-ea"/>
        <a:cs typeface="+mn-cs"/>
      </a:defRPr>
    </a:lvl6pPr>
    <a:lvl7pPr marL="2398966" algn="l" defTabSz="799658" rtl="0" eaLnBrk="1" latinLnBrk="0" hangingPunct="1">
      <a:defRPr sz="963" kern="1200">
        <a:solidFill>
          <a:schemeClr val="tx1"/>
        </a:solidFill>
        <a:latin typeface="+mn-lt"/>
        <a:ea typeface="+mn-ea"/>
        <a:cs typeface="+mn-cs"/>
      </a:defRPr>
    </a:lvl7pPr>
    <a:lvl8pPr marL="2798795" algn="l" defTabSz="799658" rtl="0" eaLnBrk="1" latinLnBrk="0" hangingPunct="1">
      <a:defRPr sz="963" kern="1200">
        <a:solidFill>
          <a:schemeClr val="tx1"/>
        </a:solidFill>
        <a:latin typeface="+mn-lt"/>
        <a:ea typeface="+mn-ea"/>
        <a:cs typeface="+mn-cs"/>
      </a:defRPr>
    </a:lvl8pPr>
    <a:lvl9pPr marL="3198624" algn="l" defTabSz="799658" rtl="0" eaLnBrk="1" latinLnBrk="0" hangingPunct="1">
      <a:defRPr sz="96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87688" y="520700"/>
            <a:ext cx="3063875" cy="2608263"/>
          </a:xfrm>
          <a:prstGeom prst="rect">
            <a:avLst/>
          </a:prstGeom>
          <a:noFill/>
          <a:ln w="12700">
            <a:solidFill>
              <a:prstClr val="black"/>
            </a:solidFill>
          </a:ln>
        </p:spPr>
      </p:sp>
      <p:sp>
        <p:nvSpPr>
          <p:cNvPr id="3" name="Notes Placeholder 2"/>
          <p:cNvSpPr>
            <a:spLocks noGrp="1"/>
          </p:cNvSpPr>
          <p:nvPr>
            <p:ph type="body" idx="1"/>
          </p:nvPr>
        </p:nvSpPr>
        <p:spPr>
          <a:xfrm>
            <a:off x="924243" y="3303424"/>
            <a:ext cx="7390765" cy="3128648"/>
          </a:xfrm>
          <a:prstGeom prst="rect">
            <a:avLst/>
          </a:prstGeom>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t>Despite lack of monocular cues </a:t>
            </a:r>
            <a:r>
              <a:rPr lang="en-US" sz="1100" dirty="0">
                <a:sym typeface="Wingdings" pitchFamily="2" charset="2"/>
              </a:rPr>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Stimuli  show target embedded picture, and remove text (add citation)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Put paradigms below Stimuli section  remove text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One big analysis section  VE figs (have a line that shows significance between the two stacked)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Make residual 8x8 matrix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Do depth at 250 and depth for 1000 – plotted in the same way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Raw image  show </a:t>
            </a:r>
            <a:r>
              <a:rPr lang="en-US" dirty="0" err="1">
                <a:sym typeface="Wingdings" pitchFamily="2" charset="2"/>
              </a:rPr>
              <a:t>thatit</a:t>
            </a:r>
            <a:r>
              <a:rPr lang="en-US" dirty="0">
                <a:sym typeface="Wingdings" pitchFamily="2" charset="2"/>
              </a:rPr>
              <a:t> is that pixel  formulae needs to reference something in the images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Future direction  a better stimulus set with more images stimulus set is not perfect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Need to include cues in the introduction (humans can do this but HOW?, we want to stable quantification of </a:t>
            </a:r>
            <a:r>
              <a:rPr lang="en-US" dirty="0" err="1">
                <a:sym typeface="Wingdings" pitchFamily="2" charset="2"/>
              </a:rPr>
              <a:t>thebehavior</a:t>
            </a:r>
            <a:r>
              <a:rPr lang="en-US" dirty="0">
                <a:sym typeface="Wingdings" pitchFamily="2" charset="2"/>
              </a:rPr>
              <a:t> that w can try to predict with image </a:t>
            </a:r>
            <a:r>
              <a:rPr lang="en-US" dirty="0" err="1">
                <a:sym typeface="Wingdings" pitchFamily="2" charset="2"/>
              </a:rPr>
              <a:t>deatures</a:t>
            </a:r>
            <a:r>
              <a:rPr lang="en-US" dirty="0">
                <a:sym typeface="Wingdings" pitchFamily="2" charset="2"/>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METHODS – 4 separate groups pf subjects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Matrix: have an inset (</a:t>
            </a:r>
            <a:r>
              <a:rPr lang="en-US" dirty="0" err="1">
                <a:sym typeface="Wingdings" pitchFamily="2" charset="2"/>
              </a:rPr>
              <a:t>discrim</a:t>
            </a:r>
            <a:r>
              <a:rPr lang="en-US" dirty="0">
                <a:sym typeface="Wingdings" pitchFamily="2" charset="2"/>
              </a:rPr>
              <a:t> vs VE accuracy)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MEG </a:t>
            </a:r>
            <a:r>
              <a:rPr lang="en-US" dirty="0" err="1">
                <a:sym typeface="Wingdings" pitchFamily="2" charset="2"/>
              </a:rPr>
              <a:t>czichy</a:t>
            </a:r>
            <a:r>
              <a:rPr lang="en-US" dirty="0">
                <a:sym typeface="Wingdings" pitchFamily="2" charset="2"/>
              </a:rPr>
              <a:t>, </a:t>
            </a:r>
            <a:r>
              <a:rPr lang="en-US" dirty="0" err="1">
                <a:sym typeface="Wingdings" pitchFamily="2" charset="2"/>
              </a:rPr>
              <a:t>aude</a:t>
            </a:r>
            <a:r>
              <a:rPr lang="en-US" dirty="0">
                <a:sym typeface="Wingdings" pitchFamily="2" charset="2"/>
              </a:rPr>
              <a:t> </a:t>
            </a:r>
            <a:r>
              <a:rPr lang="en-US" dirty="0" err="1">
                <a:sym typeface="Wingdings" pitchFamily="2" charset="2"/>
              </a:rPr>
              <a:t>oliva</a:t>
            </a:r>
            <a:r>
              <a:rPr lang="en-US" dirty="0">
                <a:sym typeface="Wingdings" pitchFamily="2" charset="2"/>
              </a:rPr>
              <a:t>  make a cascade that goes with the inset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Have one of the diagonals plotted as well (RT)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Include Kinect regression plot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Col2: link tasks together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p:txBody>
      </p:sp>
    </p:spTree>
    <p:extLst>
      <p:ext uri="{BB962C8B-B14F-4D97-AF65-F5344CB8AC3E}">
        <p14:creationId xmlns:p14="http://schemas.microsoft.com/office/powerpoint/2010/main" val="3486930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001" y="11361742"/>
            <a:ext cx="36530812" cy="7840661"/>
          </a:xfrm>
        </p:spPr>
        <p:txBody>
          <a:bodyPr/>
          <a:lstStyle/>
          <a:p>
            <a:r>
              <a:rPr lang="en-US"/>
              <a:t>Click to edit Master title style</a:t>
            </a:r>
            <a:endParaRPr lang="en-US" dirty="0"/>
          </a:p>
        </p:txBody>
      </p:sp>
      <p:sp>
        <p:nvSpPr>
          <p:cNvPr id="3" name="Subtitle 2"/>
          <p:cNvSpPr>
            <a:spLocks noGrp="1"/>
          </p:cNvSpPr>
          <p:nvPr>
            <p:ph type="subTitle" idx="1"/>
          </p:nvPr>
        </p:nvSpPr>
        <p:spPr>
          <a:xfrm>
            <a:off x="6445994" y="20726400"/>
            <a:ext cx="30084826" cy="9347200"/>
          </a:xfrm>
        </p:spPr>
        <p:txBody>
          <a:bodyPr/>
          <a:lstStyle>
            <a:lvl1pPr marL="0" indent="0" algn="ctr">
              <a:buNone/>
              <a:defRPr/>
            </a:lvl1pPr>
            <a:lvl2pPr marL="383513" indent="0" algn="ctr">
              <a:buNone/>
              <a:defRPr/>
            </a:lvl2pPr>
            <a:lvl3pPr marL="767028" indent="0" algn="ctr">
              <a:buNone/>
              <a:defRPr/>
            </a:lvl3pPr>
            <a:lvl4pPr marL="1150541" indent="0" algn="ctr">
              <a:buNone/>
              <a:defRPr/>
            </a:lvl4pPr>
            <a:lvl5pPr marL="1534051" indent="0" algn="ctr">
              <a:buNone/>
              <a:defRPr/>
            </a:lvl5pPr>
            <a:lvl6pPr marL="1917564" indent="0" algn="ctr">
              <a:buNone/>
              <a:defRPr/>
            </a:lvl6pPr>
            <a:lvl7pPr marL="2301078" indent="0" algn="ctr">
              <a:buNone/>
              <a:defRPr/>
            </a:lvl7pPr>
            <a:lvl8pPr marL="2684593" indent="0" algn="ctr">
              <a:buNone/>
              <a:defRPr/>
            </a:lvl8pPr>
            <a:lvl9pPr marL="3068107" indent="0" algn="ctr">
              <a:buNone/>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B16B3DE-DF09-4906-844B-5EE0F3CA3599}" type="slidenum">
              <a:rPr lang="en-US"/>
              <a:pPr/>
              <a:t>‹#›</a:t>
            </a:fld>
            <a:endParaRPr lang="en-US"/>
          </a:p>
        </p:txBody>
      </p:sp>
    </p:spTree>
    <p:extLst>
      <p:ext uri="{BB962C8B-B14F-4D97-AF65-F5344CB8AC3E}">
        <p14:creationId xmlns:p14="http://schemas.microsoft.com/office/powerpoint/2010/main" val="170036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B589F5-D518-43B7-B956-3BF6DAD420C8}" type="slidenum">
              <a:rPr lang="en-US"/>
              <a:pPr/>
              <a:t>‹#›</a:t>
            </a:fld>
            <a:endParaRPr lang="en-US"/>
          </a:p>
        </p:txBody>
      </p:sp>
    </p:spTree>
    <p:extLst>
      <p:ext uri="{BB962C8B-B14F-4D97-AF65-F5344CB8AC3E}">
        <p14:creationId xmlns:p14="http://schemas.microsoft.com/office/powerpoint/2010/main" val="184543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8712" y="1465269"/>
            <a:ext cx="9668981" cy="312070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49110" y="1465269"/>
            <a:ext cx="28881697" cy="312070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D77BDF0-292A-494B-9D2E-6D647367B3A4}" type="slidenum">
              <a:rPr lang="en-US"/>
              <a:pPr/>
              <a:t>‹#›</a:t>
            </a:fld>
            <a:endParaRPr lang="en-US"/>
          </a:p>
        </p:txBody>
      </p:sp>
    </p:spTree>
    <p:extLst>
      <p:ext uri="{BB962C8B-B14F-4D97-AF65-F5344CB8AC3E}">
        <p14:creationId xmlns:p14="http://schemas.microsoft.com/office/powerpoint/2010/main" val="451490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0"/>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2775" indent="0" algn="ctr">
              <a:buNone/>
              <a:defRPr>
                <a:solidFill>
                  <a:schemeClr val="tx1">
                    <a:tint val="75000"/>
                  </a:schemeClr>
                </a:solidFill>
              </a:defRPr>
            </a:lvl2pPr>
            <a:lvl3pPr marL="4205549" indent="0" algn="ctr">
              <a:buNone/>
              <a:defRPr>
                <a:solidFill>
                  <a:schemeClr val="tx1">
                    <a:tint val="75000"/>
                  </a:schemeClr>
                </a:solidFill>
              </a:defRPr>
            </a:lvl3pPr>
            <a:lvl4pPr marL="6308325" indent="0" algn="ctr">
              <a:buNone/>
              <a:defRPr>
                <a:solidFill>
                  <a:schemeClr val="tx1">
                    <a:tint val="75000"/>
                  </a:schemeClr>
                </a:solidFill>
              </a:defRPr>
            </a:lvl4pPr>
            <a:lvl5pPr marL="8411100" indent="0" algn="ctr">
              <a:buNone/>
              <a:defRPr>
                <a:solidFill>
                  <a:schemeClr val="tx1">
                    <a:tint val="75000"/>
                  </a:schemeClr>
                </a:solidFill>
              </a:defRPr>
            </a:lvl5pPr>
            <a:lvl6pPr marL="10513870" indent="0" algn="ctr">
              <a:buNone/>
              <a:defRPr>
                <a:solidFill>
                  <a:schemeClr val="tx1">
                    <a:tint val="75000"/>
                  </a:schemeClr>
                </a:solidFill>
              </a:defRPr>
            </a:lvl6pPr>
            <a:lvl7pPr marL="12616644" indent="0" algn="ctr">
              <a:buNone/>
              <a:defRPr>
                <a:solidFill>
                  <a:schemeClr val="tx1">
                    <a:tint val="75000"/>
                  </a:schemeClr>
                </a:solidFill>
              </a:defRPr>
            </a:lvl7pPr>
            <a:lvl8pPr marL="14719420" indent="0" algn="ctr">
              <a:buNone/>
              <a:defRPr>
                <a:solidFill>
                  <a:schemeClr val="tx1">
                    <a:tint val="75000"/>
                  </a:schemeClr>
                </a:solidFill>
              </a:defRPr>
            </a:lvl8pPr>
            <a:lvl9pPr marL="168221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85"/>
            <a:ext cx="36530280" cy="8000997"/>
          </a:xfrm>
        </p:spPr>
        <p:txBody>
          <a:bodyPr anchor="b"/>
          <a:lstStyle>
            <a:lvl1pPr marL="0" indent="0">
              <a:buNone/>
              <a:defRPr sz="9232">
                <a:solidFill>
                  <a:schemeClr val="tx1">
                    <a:tint val="75000"/>
                  </a:schemeClr>
                </a:solidFill>
              </a:defRPr>
            </a:lvl1pPr>
            <a:lvl2pPr marL="2102775" indent="0">
              <a:buNone/>
              <a:defRPr sz="8308">
                <a:solidFill>
                  <a:schemeClr val="tx1">
                    <a:tint val="75000"/>
                  </a:schemeClr>
                </a:solidFill>
              </a:defRPr>
            </a:lvl2pPr>
            <a:lvl3pPr marL="4205549" indent="0">
              <a:buNone/>
              <a:defRPr sz="7385">
                <a:solidFill>
                  <a:schemeClr val="tx1">
                    <a:tint val="75000"/>
                  </a:schemeClr>
                </a:solidFill>
              </a:defRPr>
            </a:lvl3pPr>
            <a:lvl4pPr marL="6308325" indent="0">
              <a:buNone/>
              <a:defRPr sz="6463">
                <a:solidFill>
                  <a:schemeClr val="tx1">
                    <a:tint val="75000"/>
                  </a:schemeClr>
                </a:solidFill>
              </a:defRPr>
            </a:lvl4pPr>
            <a:lvl5pPr marL="8411100" indent="0">
              <a:buNone/>
              <a:defRPr sz="6463">
                <a:solidFill>
                  <a:schemeClr val="tx1">
                    <a:tint val="75000"/>
                  </a:schemeClr>
                </a:solidFill>
              </a:defRPr>
            </a:lvl5pPr>
            <a:lvl6pPr marL="10513870" indent="0">
              <a:buNone/>
              <a:defRPr sz="6463">
                <a:solidFill>
                  <a:schemeClr val="tx1">
                    <a:tint val="75000"/>
                  </a:schemeClr>
                </a:solidFill>
              </a:defRPr>
            </a:lvl6pPr>
            <a:lvl7pPr marL="12616644" indent="0">
              <a:buNone/>
              <a:defRPr sz="6463">
                <a:solidFill>
                  <a:schemeClr val="tx1">
                    <a:tint val="75000"/>
                  </a:schemeClr>
                </a:solidFill>
              </a:defRPr>
            </a:lvl7pPr>
            <a:lvl8pPr marL="14719420" indent="0">
              <a:buNone/>
              <a:defRPr sz="6463">
                <a:solidFill>
                  <a:schemeClr val="tx1">
                    <a:tint val="75000"/>
                  </a:schemeClr>
                </a:solidFill>
              </a:defRPr>
            </a:lvl8pPr>
            <a:lvl9pPr marL="16822196"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2"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1B922D-2EB9-440C-AD24-8BCA926725CE}" type="slidenum">
              <a:rPr lang="en-US"/>
              <a:pPr/>
              <a:t>‹#›</a:t>
            </a:fld>
            <a:endParaRPr lang="en-US"/>
          </a:p>
        </p:txBody>
      </p:sp>
    </p:spTree>
    <p:extLst>
      <p:ext uri="{BB962C8B-B14F-4D97-AF65-F5344CB8AC3E}">
        <p14:creationId xmlns:p14="http://schemas.microsoft.com/office/powerpoint/2010/main" val="1784119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2"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2"/>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2" y="7653882"/>
            <a:ext cx="14139072" cy="25019003"/>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2775" indent="0">
              <a:buNone/>
              <a:defRPr sz="12923"/>
            </a:lvl2pPr>
            <a:lvl3pPr marL="4205549" indent="0">
              <a:buNone/>
              <a:defRPr sz="11079"/>
            </a:lvl3pPr>
            <a:lvl4pPr marL="6308325" indent="0">
              <a:buNone/>
              <a:defRPr sz="9232"/>
            </a:lvl4pPr>
            <a:lvl5pPr marL="8411100" indent="0">
              <a:buNone/>
              <a:defRPr sz="9232"/>
            </a:lvl5pPr>
            <a:lvl6pPr marL="10513870" indent="0">
              <a:buNone/>
              <a:defRPr sz="9232"/>
            </a:lvl6pPr>
            <a:lvl7pPr marL="12616644" indent="0">
              <a:buNone/>
              <a:defRPr sz="9232"/>
            </a:lvl7pPr>
            <a:lvl8pPr marL="14719420" indent="0">
              <a:buNone/>
              <a:defRPr sz="9232"/>
            </a:lvl8pPr>
            <a:lvl9pPr marL="16822196"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3"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8"/>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1711" indent="0" algn="ctr">
              <a:buNone/>
              <a:defRPr>
                <a:solidFill>
                  <a:schemeClr val="tx1">
                    <a:tint val="75000"/>
                  </a:schemeClr>
                </a:solidFill>
              </a:defRPr>
            </a:lvl2pPr>
            <a:lvl3pPr marL="4203423" indent="0" algn="ctr">
              <a:buNone/>
              <a:defRPr>
                <a:solidFill>
                  <a:schemeClr val="tx1">
                    <a:tint val="75000"/>
                  </a:schemeClr>
                </a:solidFill>
              </a:defRPr>
            </a:lvl3pPr>
            <a:lvl4pPr marL="6305134" indent="0" algn="ctr">
              <a:buNone/>
              <a:defRPr>
                <a:solidFill>
                  <a:schemeClr val="tx1">
                    <a:tint val="75000"/>
                  </a:schemeClr>
                </a:solidFill>
              </a:defRPr>
            </a:lvl4pPr>
            <a:lvl5pPr marL="8406850" indent="0" algn="ctr">
              <a:buNone/>
              <a:defRPr>
                <a:solidFill>
                  <a:schemeClr val="tx1">
                    <a:tint val="75000"/>
                  </a:schemeClr>
                </a:solidFill>
              </a:defRPr>
            </a:lvl5pPr>
            <a:lvl6pPr marL="10508557" indent="0" algn="ctr">
              <a:buNone/>
              <a:defRPr>
                <a:solidFill>
                  <a:schemeClr val="tx1">
                    <a:tint val="75000"/>
                  </a:schemeClr>
                </a:solidFill>
              </a:defRPr>
            </a:lvl6pPr>
            <a:lvl7pPr marL="12610269" indent="0" algn="ctr">
              <a:buNone/>
              <a:defRPr>
                <a:solidFill>
                  <a:schemeClr val="tx1">
                    <a:tint val="75000"/>
                  </a:schemeClr>
                </a:solidFill>
              </a:defRPr>
            </a:lvl7pPr>
            <a:lvl8pPr marL="14711980" indent="0" algn="ctr">
              <a:buNone/>
              <a:defRPr>
                <a:solidFill>
                  <a:schemeClr val="tx1">
                    <a:tint val="75000"/>
                  </a:schemeClr>
                </a:solidFill>
              </a:defRPr>
            </a:lvl8pPr>
            <a:lvl9pPr marL="1681369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90"/>
            <a:ext cx="36530280" cy="8000997"/>
          </a:xfrm>
        </p:spPr>
        <p:txBody>
          <a:bodyPr anchor="b"/>
          <a:lstStyle>
            <a:lvl1pPr marL="0" indent="0">
              <a:buNone/>
              <a:defRPr sz="9232">
                <a:solidFill>
                  <a:schemeClr val="tx1">
                    <a:tint val="75000"/>
                  </a:schemeClr>
                </a:solidFill>
              </a:defRPr>
            </a:lvl1pPr>
            <a:lvl2pPr marL="2101711" indent="0">
              <a:buNone/>
              <a:defRPr sz="8308">
                <a:solidFill>
                  <a:schemeClr val="tx1">
                    <a:tint val="75000"/>
                  </a:schemeClr>
                </a:solidFill>
              </a:defRPr>
            </a:lvl2pPr>
            <a:lvl3pPr marL="4203423" indent="0">
              <a:buNone/>
              <a:defRPr sz="7385">
                <a:solidFill>
                  <a:schemeClr val="tx1">
                    <a:tint val="75000"/>
                  </a:schemeClr>
                </a:solidFill>
              </a:defRPr>
            </a:lvl3pPr>
            <a:lvl4pPr marL="6305134" indent="0">
              <a:buNone/>
              <a:defRPr sz="6463">
                <a:solidFill>
                  <a:schemeClr val="tx1">
                    <a:tint val="75000"/>
                  </a:schemeClr>
                </a:solidFill>
              </a:defRPr>
            </a:lvl4pPr>
            <a:lvl5pPr marL="8406850" indent="0">
              <a:buNone/>
              <a:defRPr sz="6463">
                <a:solidFill>
                  <a:schemeClr val="tx1">
                    <a:tint val="75000"/>
                  </a:schemeClr>
                </a:solidFill>
              </a:defRPr>
            </a:lvl5pPr>
            <a:lvl6pPr marL="10508557" indent="0">
              <a:buNone/>
              <a:defRPr sz="6463">
                <a:solidFill>
                  <a:schemeClr val="tx1">
                    <a:tint val="75000"/>
                  </a:schemeClr>
                </a:solidFill>
              </a:defRPr>
            </a:lvl6pPr>
            <a:lvl7pPr marL="12610269" indent="0">
              <a:buNone/>
              <a:defRPr sz="6463">
                <a:solidFill>
                  <a:schemeClr val="tx1">
                    <a:tint val="75000"/>
                  </a:schemeClr>
                </a:solidFill>
              </a:defRPr>
            </a:lvl7pPr>
            <a:lvl8pPr marL="14711980" indent="0">
              <a:buNone/>
              <a:defRPr sz="6463">
                <a:solidFill>
                  <a:schemeClr val="tx1">
                    <a:tint val="75000"/>
                  </a:schemeClr>
                </a:solidFill>
              </a:defRPr>
            </a:lvl8pPr>
            <a:lvl9pPr marL="16813691"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7"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4" y="23502941"/>
            <a:ext cx="36530812" cy="7264400"/>
          </a:xfrm>
        </p:spPr>
        <p:txBody>
          <a:bodyPr anchor="t"/>
          <a:lstStyle>
            <a:lvl1pPr algn="l">
              <a:defRPr sz="3189" b="1" cap="all"/>
            </a:lvl1pPr>
          </a:lstStyle>
          <a:p>
            <a:r>
              <a:rPr lang="en-US"/>
              <a:t>Click to edit Master title style</a:t>
            </a:r>
            <a:endParaRPr lang="en-US" dirty="0"/>
          </a:p>
        </p:txBody>
      </p:sp>
      <p:sp>
        <p:nvSpPr>
          <p:cNvPr id="3" name="Text Placeholder 2"/>
          <p:cNvSpPr>
            <a:spLocks noGrp="1"/>
          </p:cNvSpPr>
          <p:nvPr>
            <p:ph type="body" idx="1"/>
          </p:nvPr>
        </p:nvSpPr>
        <p:spPr>
          <a:xfrm>
            <a:off x="3394874" y="15501939"/>
            <a:ext cx="36530812" cy="8001003"/>
          </a:xfrm>
        </p:spPr>
        <p:txBody>
          <a:bodyPr anchor="b"/>
          <a:lstStyle>
            <a:lvl1pPr marL="0" indent="0">
              <a:buNone/>
              <a:defRPr sz="1847"/>
            </a:lvl1pPr>
            <a:lvl2pPr marL="383513" indent="0">
              <a:buNone/>
              <a:defRPr sz="1342"/>
            </a:lvl2pPr>
            <a:lvl3pPr marL="767028" indent="0">
              <a:buNone/>
              <a:defRPr sz="1342"/>
            </a:lvl3pPr>
            <a:lvl4pPr marL="1150541" indent="0">
              <a:buNone/>
              <a:defRPr sz="1342"/>
            </a:lvl4pPr>
            <a:lvl5pPr marL="1534051" indent="0">
              <a:buNone/>
              <a:defRPr sz="1342"/>
            </a:lvl5pPr>
            <a:lvl6pPr marL="1917564" indent="0">
              <a:buNone/>
              <a:defRPr sz="1342"/>
            </a:lvl6pPr>
            <a:lvl7pPr marL="2301078" indent="0">
              <a:buNone/>
              <a:defRPr sz="1342"/>
            </a:lvl7pPr>
            <a:lvl8pPr marL="2684593" indent="0">
              <a:buNone/>
              <a:defRPr sz="1342"/>
            </a:lvl8pPr>
            <a:lvl9pPr marL="3068107" indent="0">
              <a:buNone/>
              <a:defRPr sz="1342"/>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70FA14-9D39-4806-949E-B3BE3891BC43}" type="slidenum">
              <a:rPr lang="en-US"/>
              <a:pPr/>
              <a:t>‹#›</a:t>
            </a:fld>
            <a:endParaRPr lang="en-US"/>
          </a:p>
        </p:txBody>
      </p:sp>
    </p:spTree>
    <p:extLst>
      <p:ext uri="{BB962C8B-B14F-4D97-AF65-F5344CB8AC3E}">
        <p14:creationId xmlns:p14="http://schemas.microsoft.com/office/powerpoint/2010/main" val="2178839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7"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7"/>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7" y="7653887"/>
            <a:ext cx="14139072" cy="25019003"/>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1711" indent="0">
              <a:buNone/>
              <a:defRPr sz="12923"/>
            </a:lvl2pPr>
            <a:lvl3pPr marL="4203423" indent="0">
              <a:buNone/>
              <a:defRPr sz="11079"/>
            </a:lvl3pPr>
            <a:lvl4pPr marL="6305134" indent="0">
              <a:buNone/>
              <a:defRPr sz="9232"/>
            </a:lvl4pPr>
            <a:lvl5pPr marL="8406850" indent="0">
              <a:buNone/>
              <a:defRPr sz="9232"/>
            </a:lvl5pPr>
            <a:lvl6pPr marL="10508557" indent="0">
              <a:buNone/>
              <a:defRPr sz="9232"/>
            </a:lvl6pPr>
            <a:lvl7pPr marL="12610269" indent="0">
              <a:buNone/>
              <a:defRPr sz="9232"/>
            </a:lvl7pPr>
            <a:lvl8pPr marL="14711980" indent="0">
              <a:buNone/>
              <a:defRPr sz="9232"/>
            </a:lvl8pPr>
            <a:lvl9pPr marL="16813691"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7"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149109"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552354"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B6C924F-BBDA-41FD-9C55-1FB7E56E7068}" type="slidenum">
              <a:rPr lang="en-US"/>
              <a:pPr/>
              <a:t>‹#›</a:t>
            </a:fld>
            <a:endParaRPr lang="en-US"/>
          </a:p>
        </p:txBody>
      </p:sp>
    </p:spTree>
    <p:extLst>
      <p:ext uri="{BB962C8B-B14F-4D97-AF65-F5344CB8AC3E}">
        <p14:creationId xmlns:p14="http://schemas.microsoft.com/office/powerpoint/2010/main" val="154157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9110" y="8186739"/>
            <a:ext cx="1898888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4" name="Content Placeholder 3"/>
          <p:cNvSpPr>
            <a:spLocks noGrp="1"/>
          </p:cNvSpPr>
          <p:nvPr>
            <p:ph sz="half" idx="2"/>
          </p:nvPr>
        </p:nvSpPr>
        <p:spPr>
          <a:xfrm>
            <a:off x="2149110" y="11599864"/>
            <a:ext cx="1898888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2151" y="8186739"/>
            <a:ext cx="1899554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6" name="Content Placeholder 5"/>
          <p:cNvSpPr>
            <a:spLocks noGrp="1"/>
          </p:cNvSpPr>
          <p:nvPr>
            <p:ph sz="quarter" idx="4"/>
          </p:nvPr>
        </p:nvSpPr>
        <p:spPr>
          <a:xfrm>
            <a:off x="21832151" y="11599864"/>
            <a:ext cx="1899554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5D7FBADF-B505-4198-8365-9B71066E0556}" type="slidenum">
              <a:rPr lang="en-US"/>
              <a:pPr/>
              <a:t>‹#›</a:t>
            </a:fld>
            <a:endParaRPr lang="en-US"/>
          </a:p>
        </p:txBody>
      </p:sp>
    </p:spTree>
    <p:extLst>
      <p:ext uri="{BB962C8B-B14F-4D97-AF65-F5344CB8AC3E}">
        <p14:creationId xmlns:p14="http://schemas.microsoft.com/office/powerpoint/2010/main" val="210379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2942252-4A21-4631-A3D7-208DDDEC7C17}" type="slidenum">
              <a:rPr lang="en-US"/>
              <a:pPr/>
              <a:t>‹#›</a:t>
            </a:fld>
            <a:endParaRPr lang="en-US"/>
          </a:p>
        </p:txBody>
      </p:sp>
    </p:spTree>
    <p:extLst>
      <p:ext uri="{BB962C8B-B14F-4D97-AF65-F5344CB8AC3E}">
        <p14:creationId xmlns:p14="http://schemas.microsoft.com/office/powerpoint/2010/main" val="11103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C9AFCFBB-598A-4730-9CBA-908DB7144FCC}" type="slidenum">
              <a:rPr lang="en-US"/>
              <a:pPr/>
              <a:t>‹#›</a:t>
            </a:fld>
            <a:endParaRPr lang="en-US"/>
          </a:p>
        </p:txBody>
      </p:sp>
    </p:spTree>
    <p:extLst>
      <p:ext uri="{BB962C8B-B14F-4D97-AF65-F5344CB8AC3E}">
        <p14:creationId xmlns:p14="http://schemas.microsoft.com/office/powerpoint/2010/main" val="759127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9111" y="1455739"/>
            <a:ext cx="14139072" cy="6197600"/>
          </a:xfrm>
        </p:spPr>
        <p:txBody>
          <a:bodyPr anchor="b"/>
          <a:lstStyle>
            <a:lvl1pPr algn="l">
              <a:defRPr sz="1847" b="1"/>
            </a:lvl1pPr>
          </a:lstStyle>
          <a:p>
            <a:r>
              <a:rPr lang="en-US"/>
              <a:t>Click to edit Master title style</a:t>
            </a:r>
          </a:p>
        </p:txBody>
      </p:sp>
      <p:sp>
        <p:nvSpPr>
          <p:cNvPr id="3" name="Content Placeholder 2"/>
          <p:cNvSpPr>
            <a:spLocks noGrp="1"/>
          </p:cNvSpPr>
          <p:nvPr>
            <p:ph idx="1"/>
          </p:nvPr>
        </p:nvSpPr>
        <p:spPr>
          <a:xfrm>
            <a:off x="16802468" y="1455743"/>
            <a:ext cx="24025225" cy="31216603"/>
          </a:xfrm>
        </p:spPr>
        <p:txBody>
          <a:bodyPr/>
          <a:lstStyle>
            <a:lvl1pPr>
              <a:defRPr sz="2769"/>
            </a:lvl1pPr>
            <a:lvl2pPr>
              <a:defRPr sz="2266"/>
            </a:lvl2pPr>
            <a:lvl3pPr>
              <a:defRPr sz="1847"/>
            </a:lvl3pPr>
            <a:lvl4pPr>
              <a:defRPr sz="1847"/>
            </a:lvl4pPr>
            <a:lvl5pPr>
              <a:defRPr sz="1847"/>
            </a:lvl5pPr>
            <a:lvl6pPr>
              <a:defRPr sz="1847"/>
            </a:lvl6pPr>
            <a:lvl7pPr>
              <a:defRPr sz="1847"/>
            </a:lvl7pPr>
            <a:lvl8pPr>
              <a:defRPr sz="1847"/>
            </a:lvl8pPr>
            <a:lvl9pPr>
              <a:defRPr sz="18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9111" y="7653343"/>
            <a:ext cx="14139072" cy="250190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4657E9A-23B7-4516-94D3-88C02B0CF07E}" type="slidenum">
              <a:rPr lang="en-US"/>
              <a:pPr/>
              <a:t>‹#›</a:t>
            </a:fld>
            <a:endParaRPr lang="en-US"/>
          </a:p>
        </p:txBody>
      </p:sp>
    </p:spTree>
    <p:extLst>
      <p:ext uri="{BB962C8B-B14F-4D97-AF65-F5344CB8AC3E}">
        <p14:creationId xmlns:p14="http://schemas.microsoft.com/office/powerpoint/2010/main" val="239119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222" y="25603202"/>
            <a:ext cx="25786612" cy="3022603"/>
          </a:xfrm>
        </p:spPr>
        <p:txBody>
          <a:bodyPr anchor="b"/>
          <a:lstStyle>
            <a:lvl1pPr algn="l">
              <a:defRPr sz="1847" b="1"/>
            </a:lvl1pPr>
          </a:lstStyle>
          <a:p>
            <a:r>
              <a:rPr lang="en-US"/>
              <a:t>Click to edit Master title style</a:t>
            </a:r>
          </a:p>
        </p:txBody>
      </p:sp>
      <p:sp>
        <p:nvSpPr>
          <p:cNvPr id="3" name="Picture Placeholder 2"/>
          <p:cNvSpPr>
            <a:spLocks noGrp="1"/>
          </p:cNvSpPr>
          <p:nvPr>
            <p:ph type="pic" idx="1"/>
          </p:nvPr>
        </p:nvSpPr>
        <p:spPr>
          <a:xfrm>
            <a:off x="8423222" y="3268661"/>
            <a:ext cx="25786612" cy="21945600"/>
          </a:xfrm>
        </p:spPr>
        <p:txBody>
          <a:bodyPr/>
          <a:lstStyle>
            <a:lvl1pPr marL="0" indent="0">
              <a:buNone/>
              <a:defRPr sz="2769"/>
            </a:lvl1pPr>
            <a:lvl2pPr marL="383513" indent="0">
              <a:buNone/>
              <a:defRPr sz="2266"/>
            </a:lvl2pPr>
            <a:lvl3pPr marL="767028" indent="0">
              <a:buNone/>
              <a:defRPr sz="1847"/>
            </a:lvl3pPr>
            <a:lvl4pPr marL="1150541" indent="0">
              <a:buNone/>
              <a:defRPr sz="1847"/>
            </a:lvl4pPr>
            <a:lvl5pPr marL="1534051" indent="0">
              <a:buNone/>
              <a:defRPr sz="1847"/>
            </a:lvl5pPr>
            <a:lvl6pPr marL="1917564" indent="0">
              <a:buNone/>
              <a:defRPr sz="1847"/>
            </a:lvl6pPr>
            <a:lvl7pPr marL="2301078" indent="0">
              <a:buNone/>
              <a:defRPr sz="1847"/>
            </a:lvl7pPr>
            <a:lvl8pPr marL="2684593" indent="0">
              <a:buNone/>
              <a:defRPr sz="1847"/>
            </a:lvl8pPr>
            <a:lvl9pPr marL="3068107" indent="0">
              <a:buNone/>
              <a:defRPr sz="1847"/>
            </a:lvl9pPr>
          </a:lstStyle>
          <a:p>
            <a:r>
              <a:rPr lang="en-US"/>
              <a:t>Click icon to add picture</a:t>
            </a:r>
          </a:p>
        </p:txBody>
      </p:sp>
      <p:sp>
        <p:nvSpPr>
          <p:cNvPr id="4" name="Text Placeholder 3"/>
          <p:cNvSpPr>
            <a:spLocks noGrp="1"/>
          </p:cNvSpPr>
          <p:nvPr>
            <p:ph type="body" sz="half" idx="2"/>
          </p:nvPr>
        </p:nvSpPr>
        <p:spPr>
          <a:xfrm>
            <a:off x="8423222" y="28625802"/>
            <a:ext cx="25786612" cy="42926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928F014-7DFC-418B-9919-09D778EA7847}" type="slidenum">
              <a:rPr lang="en-US"/>
              <a:pPr/>
              <a:t>‹#›</a:t>
            </a:fld>
            <a:endParaRPr lang="en-US"/>
          </a:p>
        </p:txBody>
      </p:sp>
    </p:spTree>
    <p:extLst>
      <p:ext uri="{BB962C8B-B14F-4D97-AF65-F5344CB8AC3E}">
        <p14:creationId xmlns:p14="http://schemas.microsoft.com/office/powerpoint/2010/main" val="3072140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83981" name="Rectangle 13"/>
          <p:cNvSpPr>
            <a:spLocks noChangeAspect="1" noChangeArrowheads="1"/>
          </p:cNvSpPr>
          <p:nvPr/>
        </p:nvSpPr>
        <p:spPr bwMode="auto">
          <a:xfrm>
            <a:off x="1" y="6689728"/>
            <a:ext cx="10754860" cy="29886277"/>
          </a:xfrm>
          <a:prstGeom prst="rect">
            <a:avLst/>
          </a:prstGeom>
          <a:solidFill>
            <a:schemeClr val="accent5">
              <a:lumMod val="90000"/>
              <a:alpha val="50000"/>
            </a:schemeClr>
          </a:solidFill>
          <a:ln>
            <a:noFill/>
          </a:ln>
          <a:effectLst/>
        </p:spPr>
        <p:txBody>
          <a:bodyPr wrap="none" lIns="230208" tIns="115972" rIns="230208" bIns="115972" anchor="ctr"/>
          <a:lstStyle/>
          <a:p>
            <a:pPr marL="861574" indent="-861574" algn="ctr" defTabSz="5274639"/>
            <a:endParaRPr lang="en-US" sz="7271"/>
          </a:p>
        </p:txBody>
      </p:sp>
      <p:pic>
        <p:nvPicPr>
          <p:cNvPr id="83982" name="Picture 14" descr="MPj03905180000[1]"/>
          <p:cNvPicPr>
            <a:picLocks noChangeAspect="1" noChangeArrowheads="1"/>
          </p:cNvPicPr>
          <p:nvPr/>
        </p:nvPicPr>
        <p:blipFill>
          <a:blip r:embed="rId14">
            <a:extLst>
              <a:ext uri="{28A0092B-C50C-407E-A947-70E740481C1C}">
                <a14:useLocalDpi xmlns:a14="http://schemas.microsoft.com/office/drawing/2010/main" val="0"/>
              </a:ext>
            </a:extLst>
          </a:blip>
          <a:srcRect t="14999" b="72250"/>
          <a:stretch>
            <a:fillRect/>
          </a:stretch>
        </p:blipFill>
        <p:spPr bwMode="auto">
          <a:xfrm>
            <a:off x="25148417" y="3"/>
            <a:ext cx="9002798"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pic>
        <p:nvPicPr>
          <p:cNvPr id="83983" name="Picture 15" descr="MPj03211020000[1]"/>
          <p:cNvPicPr>
            <a:picLocks noChangeAspect="1" noChangeArrowheads="1"/>
          </p:cNvPicPr>
          <p:nvPr/>
        </p:nvPicPr>
        <p:blipFill>
          <a:blip r:embed="rId15">
            <a:extLst>
              <a:ext uri="{28A0092B-C50C-407E-A947-70E740481C1C}">
                <a14:useLocalDpi xmlns:a14="http://schemas.microsoft.com/office/drawing/2010/main" val="0"/>
              </a:ext>
            </a:extLst>
          </a:blip>
          <a:srcRect t="56000" b="34750"/>
          <a:stretch>
            <a:fillRect/>
          </a:stretch>
        </p:blipFill>
        <p:spPr bwMode="auto">
          <a:xfrm>
            <a:off x="34105909" y="3"/>
            <a:ext cx="8870893"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pic>
        <p:nvPicPr>
          <p:cNvPr id="83984" name="Picture 16" descr="MPj03905200000[1]"/>
          <p:cNvPicPr>
            <a:picLocks noChangeAspect="1" noChangeArrowheads="1"/>
          </p:cNvPicPr>
          <p:nvPr/>
        </p:nvPicPr>
        <p:blipFill>
          <a:blip r:embed="rId16">
            <a:extLst>
              <a:ext uri="{28A0092B-C50C-407E-A947-70E740481C1C}">
                <a14:useLocalDpi xmlns:a14="http://schemas.microsoft.com/office/drawing/2010/main" val="0"/>
              </a:ext>
            </a:extLst>
          </a:blip>
          <a:srcRect t="62750" b="22501"/>
          <a:stretch>
            <a:fillRect/>
          </a:stretch>
        </p:blipFill>
        <p:spPr bwMode="auto">
          <a:xfrm>
            <a:off x="17331419" y="3"/>
            <a:ext cx="7840978"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sp>
        <p:nvSpPr>
          <p:cNvPr id="83985" name="Line 17"/>
          <p:cNvSpPr>
            <a:spLocks noChangeShapeType="1"/>
          </p:cNvSpPr>
          <p:nvPr/>
        </p:nvSpPr>
        <p:spPr bwMode="auto">
          <a:xfrm>
            <a:off x="0" y="6689723"/>
            <a:ext cx="4297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6" name="Line 18"/>
          <p:cNvSpPr>
            <a:spLocks noChangeShapeType="1"/>
          </p:cNvSpPr>
          <p:nvPr/>
        </p:nvSpPr>
        <p:spPr bwMode="auto">
          <a:xfrm>
            <a:off x="0" y="7150101"/>
            <a:ext cx="4297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7" name="Line 19"/>
          <p:cNvSpPr>
            <a:spLocks noChangeShapeType="1"/>
          </p:cNvSpPr>
          <p:nvPr/>
        </p:nvSpPr>
        <p:spPr bwMode="auto">
          <a:xfrm>
            <a:off x="10765522" y="35801301"/>
            <a:ext cx="3222194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8" name="Line 20"/>
          <p:cNvSpPr>
            <a:spLocks noChangeShapeType="1"/>
          </p:cNvSpPr>
          <p:nvPr/>
        </p:nvSpPr>
        <p:spPr bwMode="auto">
          <a:xfrm>
            <a:off x="10754860" y="6689728"/>
            <a:ext cx="0" cy="2988627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9" name="Line 21"/>
          <p:cNvSpPr>
            <a:spLocks noChangeShapeType="1"/>
          </p:cNvSpPr>
          <p:nvPr/>
        </p:nvSpPr>
        <p:spPr bwMode="auto">
          <a:xfrm>
            <a:off x="891355" y="6721479"/>
            <a:ext cx="0" cy="2992437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0" name="Line 22"/>
          <p:cNvSpPr>
            <a:spLocks noChangeShapeType="1"/>
          </p:cNvSpPr>
          <p:nvPr/>
        </p:nvSpPr>
        <p:spPr bwMode="auto">
          <a:xfrm>
            <a:off x="11367749" y="0"/>
            <a:ext cx="0" cy="365760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1" name="Line 23"/>
          <p:cNvSpPr>
            <a:spLocks noChangeShapeType="1"/>
          </p:cNvSpPr>
          <p:nvPr/>
        </p:nvSpPr>
        <p:spPr bwMode="auto">
          <a:xfrm>
            <a:off x="21778855"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2" name="Line 24"/>
          <p:cNvSpPr>
            <a:spLocks noChangeShapeType="1"/>
          </p:cNvSpPr>
          <p:nvPr/>
        </p:nvSpPr>
        <p:spPr bwMode="auto">
          <a:xfrm>
            <a:off x="32221940"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3" name="Line 25"/>
          <p:cNvSpPr>
            <a:spLocks noChangeShapeType="1"/>
          </p:cNvSpPr>
          <p:nvPr/>
        </p:nvSpPr>
        <p:spPr bwMode="auto">
          <a:xfrm>
            <a:off x="41988183"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4" name="Rectangle 26"/>
          <p:cNvSpPr>
            <a:spLocks noChangeAspect="1" noChangeArrowheads="1"/>
          </p:cNvSpPr>
          <p:nvPr/>
        </p:nvSpPr>
        <p:spPr bwMode="auto">
          <a:xfrm>
            <a:off x="0" y="7939"/>
            <a:ext cx="17459325" cy="1363664"/>
          </a:xfrm>
          <a:prstGeom prst="rect">
            <a:avLst/>
          </a:prstGeom>
          <a:solidFill>
            <a:schemeClr val="accent1">
              <a:lumMod val="50000"/>
            </a:schemeClr>
          </a:solidFill>
          <a:ln>
            <a:noFill/>
          </a:ln>
          <a:effectLst/>
        </p:spPr>
        <p:txBody>
          <a:bodyPr wrap="none" lIns="230208" tIns="115972" rIns="230208" bIns="115972" anchor="ctr"/>
          <a:lstStyle/>
          <a:p>
            <a:endParaRPr lang="en-US" sz="7271"/>
          </a:p>
        </p:txBody>
      </p:sp>
      <p:sp>
        <p:nvSpPr>
          <p:cNvPr id="83970" name="Rectangle 2"/>
          <p:cNvSpPr>
            <a:spLocks noGrp="1" noChangeArrowheads="1"/>
          </p:cNvSpPr>
          <p:nvPr>
            <p:ph type="title"/>
          </p:nvPr>
        </p:nvSpPr>
        <p:spPr bwMode="auto">
          <a:xfrm>
            <a:off x="2149113" y="1465264"/>
            <a:ext cx="38678588" cy="609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ctr" anchorCtr="0" compatLnSpc="1">
            <a:prstTxWarp prst="textNoShape">
              <a:avLst/>
            </a:prstTxWarp>
          </a:bodyPr>
          <a:lstStyle/>
          <a:p>
            <a:pPr lvl="0"/>
            <a:r>
              <a:rPr lang="en-US"/>
              <a:t>Click to edit Master title style</a:t>
            </a:r>
            <a:endParaRPr lang="en-US" dirty="0"/>
          </a:p>
        </p:txBody>
      </p:sp>
      <p:sp>
        <p:nvSpPr>
          <p:cNvPr id="83971" name="Rectangle 3"/>
          <p:cNvSpPr>
            <a:spLocks noGrp="1" noChangeArrowheads="1"/>
          </p:cNvSpPr>
          <p:nvPr>
            <p:ph type="body" idx="1"/>
          </p:nvPr>
        </p:nvSpPr>
        <p:spPr bwMode="auto">
          <a:xfrm>
            <a:off x="2149113" y="8534403"/>
            <a:ext cx="38678588" cy="241379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3972" name="Rectangle 4"/>
          <p:cNvSpPr>
            <a:spLocks noGrp="1" noChangeArrowheads="1"/>
          </p:cNvSpPr>
          <p:nvPr>
            <p:ph type="dt" sz="half" idx="2"/>
          </p:nvPr>
        </p:nvSpPr>
        <p:spPr bwMode="auto">
          <a:xfrm>
            <a:off x="2149113" y="33307339"/>
            <a:ext cx="100273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spcBef>
                <a:spcPct val="0"/>
              </a:spcBef>
              <a:buFontTx/>
              <a:buNone/>
              <a:defRPr sz="1342">
                <a:latin typeface="+mn-lt"/>
              </a:defRPr>
            </a:lvl1pPr>
          </a:lstStyle>
          <a:p>
            <a:endParaRPr lang="en-US" dirty="0"/>
          </a:p>
        </p:txBody>
      </p:sp>
      <p:sp>
        <p:nvSpPr>
          <p:cNvPr id="83973" name="Rectangle 5"/>
          <p:cNvSpPr>
            <a:spLocks noGrp="1" noChangeArrowheads="1"/>
          </p:cNvSpPr>
          <p:nvPr>
            <p:ph type="ftr" sz="quarter" idx="3"/>
          </p:nvPr>
        </p:nvSpPr>
        <p:spPr bwMode="auto">
          <a:xfrm>
            <a:off x="14684013" y="33307339"/>
            <a:ext cx="136087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ctr">
              <a:spcBef>
                <a:spcPct val="0"/>
              </a:spcBef>
              <a:buFontTx/>
              <a:buNone/>
              <a:defRPr sz="1342">
                <a:latin typeface="+mn-lt"/>
              </a:defRPr>
            </a:lvl1pPr>
          </a:lstStyle>
          <a:p>
            <a:endParaRPr lang="en-US" dirty="0"/>
          </a:p>
        </p:txBody>
      </p:sp>
      <p:sp>
        <p:nvSpPr>
          <p:cNvPr id="83974" name="Rectangle 6"/>
          <p:cNvSpPr>
            <a:spLocks noGrp="1" noChangeArrowheads="1"/>
          </p:cNvSpPr>
          <p:nvPr>
            <p:ph type="sldNum" sz="quarter" idx="4"/>
          </p:nvPr>
        </p:nvSpPr>
        <p:spPr bwMode="auto">
          <a:xfrm>
            <a:off x="30800313" y="33307339"/>
            <a:ext cx="100273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r">
              <a:spcBef>
                <a:spcPct val="0"/>
              </a:spcBef>
              <a:buFontTx/>
              <a:buNone/>
              <a:defRPr sz="1342">
                <a:latin typeface="+mn-lt"/>
              </a:defRPr>
            </a:lvl1pPr>
          </a:lstStyle>
          <a:p>
            <a:fld id="{1E2B1309-A9D8-4C66-99C6-860A28674D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eaLnBrk="1" fontAlgn="base" hangingPunct="1">
        <a:spcBef>
          <a:spcPct val="0"/>
        </a:spcBef>
        <a:spcAft>
          <a:spcPct val="0"/>
        </a:spcAft>
        <a:defRPr sz="3693">
          <a:solidFill>
            <a:schemeClr val="tx2"/>
          </a:solidFill>
          <a:latin typeface="+mj-lt"/>
          <a:ea typeface="+mj-ea"/>
          <a:cs typeface="+mj-cs"/>
        </a:defRPr>
      </a:lvl1pPr>
      <a:lvl2pPr algn="ctr" rtl="0" eaLnBrk="1" fontAlgn="base" hangingPunct="1">
        <a:spcBef>
          <a:spcPct val="0"/>
        </a:spcBef>
        <a:spcAft>
          <a:spcPct val="0"/>
        </a:spcAft>
        <a:defRPr sz="3693">
          <a:solidFill>
            <a:schemeClr val="tx2"/>
          </a:solidFill>
          <a:latin typeface="Arial" charset="0"/>
        </a:defRPr>
      </a:lvl2pPr>
      <a:lvl3pPr algn="ctr" rtl="0" eaLnBrk="1" fontAlgn="base" hangingPunct="1">
        <a:spcBef>
          <a:spcPct val="0"/>
        </a:spcBef>
        <a:spcAft>
          <a:spcPct val="0"/>
        </a:spcAft>
        <a:defRPr sz="3693">
          <a:solidFill>
            <a:schemeClr val="tx2"/>
          </a:solidFill>
          <a:latin typeface="Arial" charset="0"/>
        </a:defRPr>
      </a:lvl3pPr>
      <a:lvl4pPr algn="ctr" rtl="0" eaLnBrk="1" fontAlgn="base" hangingPunct="1">
        <a:spcBef>
          <a:spcPct val="0"/>
        </a:spcBef>
        <a:spcAft>
          <a:spcPct val="0"/>
        </a:spcAft>
        <a:defRPr sz="3693">
          <a:solidFill>
            <a:schemeClr val="tx2"/>
          </a:solidFill>
          <a:latin typeface="Arial" charset="0"/>
        </a:defRPr>
      </a:lvl4pPr>
      <a:lvl5pPr algn="ctr" rtl="0" eaLnBrk="1" fontAlgn="base" hangingPunct="1">
        <a:spcBef>
          <a:spcPct val="0"/>
        </a:spcBef>
        <a:spcAft>
          <a:spcPct val="0"/>
        </a:spcAft>
        <a:defRPr sz="3693">
          <a:solidFill>
            <a:schemeClr val="tx2"/>
          </a:solidFill>
          <a:latin typeface="Arial" charset="0"/>
        </a:defRPr>
      </a:lvl5pPr>
      <a:lvl6pPr marL="383513" algn="ctr" rtl="0" eaLnBrk="1" fontAlgn="base" hangingPunct="1">
        <a:spcBef>
          <a:spcPct val="0"/>
        </a:spcBef>
        <a:spcAft>
          <a:spcPct val="0"/>
        </a:spcAft>
        <a:defRPr sz="3693">
          <a:solidFill>
            <a:schemeClr val="tx2"/>
          </a:solidFill>
          <a:latin typeface="Arial" charset="0"/>
        </a:defRPr>
      </a:lvl6pPr>
      <a:lvl7pPr marL="767028" algn="ctr" rtl="0" eaLnBrk="1" fontAlgn="base" hangingPunct="1">
        <a:spcBef>
          <a:spcPct val="0"/>
        </a:spcBef>
        <a:spcAft>
          <a:spcPct val="0"/>
        </a:spcAft>
        <a:defRPr sz="3693">
          <a:solidFill>
            <a:schemeClr val="tx2"/>
          </a:solidFill>
          <a:latin typeface="Arial" charset="0"/>
        </a:defRPr>
      </a:lvl7pPr>
      <a:lvl8pPr marL="1150541" algn="ctr" rtl="0" eaLnBrk="1" fontAlgn="base" hangingPunct="1">
        <a:spcBef>
          <a:spcPct val="0"/>
        </a:spcBef>
        <a:spcAft>
          <a:spcPct val="0"/>
        </a:spcAft>
        <a:defRPr sz="3693">
          <a:solidFill>
            <a:schemeClr val="tx2"/>
          </a:solidFill>
          <a:latin typeface="Arial" charset="0"/>
        </a:defRPr>
      </a:lvl8pPr>
      <a:lvl9pPr marL="1534051" algn="ctr" rtl="0" eaLnBrk="1" fontAlgn="base" hangingPunct="1">
        <a:spcBef>
          <a:spcPct val="0"/>
        </a:spcBef>
        <a:spcAft>
          <a:spcPct val="0"/>
        </a:spcAft>
        <a:defRPr sz="3693">
          <a:solidFill>
            <a:schemeClr val="tx2"/>
          </a:solidFill>
          <a:latin typeface="Arial" charset="0"/>
        </a:defRPr>
      </a:lvl9pPr>
    </p:titleStyle>
    <p:bodyStyle>
      <a:lvl1pPr marL="284973" indent="-284973" algn="l" rtl="0" eaLnBrk="1" fontAlgn="base" hangingPunct="1">
        <a:spcBef>
          <a:spcPct val="20000"/>
        </a:spcBef>
        <a:spcAft>
          <a:spcPct val="0"/>
        </a:spcAft>
        <a:buChar char="•"/>
        <a:defRPr sz="2769">
          <a:solidFill>
            <a:schemeClr val="tx1"/>
          </a:solidFill>
          <a:latin typeface="+mn-lt"/>
          <a:ea typeface="+mn-ea"/>
          <a:cs typeface="+mn-cs"/>
        </a:defRPr>
      </a:lvl1pPr>
      <a:lvl2pPr marL="620546" indent="-241028" algn="l" rtl="0" eaLnBrk="1" fontAlgn="base" hangingPunct="1">
        <a:spcBef>
          <a:spcPct val="20000"/>
        </a:spcBef>
        <a:spcAft>
          <a:spcPct val="0"/>
        </a:spcAft>
        <a:buChar char="–"/>
        <a:defRPr sz="2266">
          <a:solidFill>
            <a:schemeClr val="tx1"/>
          </a:solidFill>
          <a:latin typeface="+mn-lt"/>
        </a:defRPr>
      </a:lvl2pPr>
      <a:lvl3pPr marL="957450" indent="-190427" algn="l" rtl="0" eaLnBrk="1" fontAlgn="base" hangingPunct="1">
        <a:spcBef>
          <a:spcPct val="20000"/>
        </a:spcBef>
        <a:spcAft>
          <a:spcPct val="0"/>
        </a:spcAft>
        <a:buChar char="•"/>
        <a:defRPr sz="1847">
          <a:solidFill>
            <a:schemeClr val="tx1"/>
          </a:solidFill>
          <a:latin typeface="+mn-lt"/>
        </a:defRPr>
      </a:lvl3pPr>
      <a:lvl4pPr marL="1343630" indent="-197085" algn="l" rtl="0" eaLnBrk="1" fontAlgn="base" hangingPunct="1">
        <a:spcBef>
          <a:spcPct val="20000"/>
        </a:spcBef>
        <a:spcAft>
          <a:spcPct val="0"/>
        </a:spcAft>
        <a:buChar char="–"/>
        <a:defRPr sz="1847">
          <a:solidFill>
            <a:schemeClr val="tx1"/>
          </a:solidFill>
          <a:latin typeface="+mn-lt"/>
        </a:defRPr>
      </a:lvl4pPr>
      <a:lvl5pPr marL="1724477" indent="-190427" algn="l" rtl="0" eaLnBrk="1" fontAlgn="base" hangingPunct="1">
        <a:spcBef>
          <a:spcPct val="20000"/>
        </a:spcBef>
        <a:spcAft>
          <a:spcPct val="0"/>
        </a:spcAft>
        <a:buChar char="»"/>
        <a:defRPr sz="1847">
          <a:solidFill>
            <a:schemeClr val="tx1"/>
          </a:solidFill>
          <a:latin typeface="+mn-lt"/>
        </a:defRPr>
      </a:lvl5pPr>
      <a:lvl6pPr marL="2107991" indent="-190427" algn="l" rtl="0" eaLnBrk="1" fontAlgn="base" hangingPunct="1">
        <a:spcBef>
          <a:spcPct val="20000"/>
        </a:spcBef>
        <a:spcAft>
          <a:spcPct val="0"/>
        </a:spcAft>
        <a:buChar char="»"/>
        <a:defRPr sz="1847">
          <a:solidFill>
            <a:schemeClr val="tx1"/>
          </a:solidFill>
          <a:latin typeface="+mn-lt"/>
        </a:defRPr>
      </a:lvl6pPr>
      <a:lvl7pPr marL="2491505" indent="-190427" algn="l" rtl="0" eaLnBrk="1" fontAlgn="base" hangingPunct="1">
        <a:spcBef>
          <a:spcPct val="20000"/>
        </a:spcBef>
        <a:spcAft>
          <a:spcPct val="0"/>
        </a:spcAft>
        <a:buChar char="»"/>
        <a:defRPr sz="1847">
          <a:solidFill>
            <a:schemeClr val="tx1"/>
          </a:solidFill>
          <a:latin typeface="+mn-lt"/>
        </a:defRPr>
      </a:lvl7pPr>
      <a:lvl8pPr marL="2875019" indent="-190427" algn="l" rtl="0" eaLnBrk="1" fontAlgn="base" hangingPunct="1">
        <a:spcBef>
          <a:spcPct val="20000"/>
        </a:spcBef>
        <a:spcAft>
          <a:spcPct val="0"/>
        </a:spcAft>
        <a:buChar char="»"/>
        <a:defRPr sz="1847">
          <a:solidFill>
            <a:schemeClr val="tx1"/>
          </a:solidFill>
          <a:latin typeface="+mn-lt"/>
        </a:defRPr>
      </a:lvl8pPr>
      <a:lvl9pPr marL="3258529" indent="-190427" algn="l" rtl="0" eaLnBrk="1" fontAlgn="base" hangingPunct="1">
        <a:spcBef>
          <a:spcPct val="20000"/>
        </a:spcBef>
        <a:spcAft>
          <a:spcPct val="0"/>
        </a:spcAft>
        <a:buChar char="»"/>
        <a:defRPr sz="1847">
          <a:solidFill>
            <a:schemeClr val="tx1"/>
          </a:solidFill>
          <a:latin typeface="+mn-lt"/>
        </a:defRPr>
      </a:lvl9pPr>
    </p:bodyStyle>
    <p:otherStyle>
      <a:defPPr>
        <a:defRPr lang="en-US"/>
      </a:defPPr>
      <a:lvl1pPr marL="0" algn="l" defTabSz="767028" rtl="0" eaLnBrk="1" latinLnBrk="0" hangingPunct="1">
        <a:defRPr sz="1342" kern="1200">
          <a:solidFill>
            <a:schemeClr val="tx1"/>
          </a:solidFill>
          <a:latin typeface="+mn-lt"/>
          <a:ea typeface="+mn-ea"/>
          <a:cs typeface="+mn-cs"/>
        </a:defRPr>
      </a:lvl1pPr>
      <a:lvl2pPr marL="383513" algn="l" defTabSz="767028" rtl="0" eaLnBrk="1" latinLnBrk="0" hangingPunct="1">
        <a:defRPr sz="1342" kern="1200">
          <a:solidFill>
            <a:schemeClr val="tx1"/>
          </a:solidFill>
          <a:latin typeface="+mn-lt"/>
          <a:ea typeface="+mn-ea"/>
          <a:cs typeface="+mn-cs"/>
        </a:defRPr>
      </a:lvl2pPr>
      <a:lvl3pPr marL="767028" algn="l" defTabSz="767028" rtl="0" eaLnBrk="1" latinLnBrk="0" hangingPunct="1">
        <a:defRPr sz="1342" kern="1200">
          <a:solidFill>
            <a:schemeClr val="tx1"/>
          </a:solidFill>
          <a:latin typeface="+mn-lt"/>
          <a:ea typeface="+mn-ea"/>
          <a:cs typeface="+mn-cs"/>
        </a:defRPr>
      </a:lvl3pPr>
      <a:lvl4pPr marL="1150541" algn="l" defTabSz="767028" rtl="0" eaLnBrk="1" latinLnBrk="0" hangingPunct="1">
        <a:defRPr sz="1342" kern="1200">
          <a:solidFill>
            <a:schemeClr val="tx1"/>
          </a:solidFill>
          <a:latin typeface="+mn-lt"/>
          <a:ea typeface="+mn-ea"/>
          <a:cs typeface="+mn-cs"/>
        </a:defRPr>
      </a:lvl4pPr>
      <a:lvl5pPr marL="1534051" algn="l" defTabSz="767028" rtl="0" eaLnBrk="1" latinLnBrk="0" hangingPunct="1">
        <a:defRPr sz="1342" kern="1200">
          <a:solidFill>
            <a:schemeClr val="tx1"/>
          </a:solidFill>
          <a:latin typeface="+mn-lt"/>
          <a:ea typeface="+mn-ea"/>
          <a:cs typeface="+mn-cs"/>
        </a:defRPr>
      </a:lvl5pPr>
      <a:lvl6pPr marL="1917564" algn="l" defTabSz="767028" rtl="0" eaLnBrk="1" latinLnBrk="0" hangingPunct="1">
        <a:defRPr sz="1342" kern="1200">
          <a:solidFill>
            <a:schemeClr val="tx1"/>
          </a:solidFill>
          <a:latin typeface="+mn-lt"/>
          <a:ea typeface="+mn-ea"/>
          <a:cs typeface="+mn-cs"/>
        </a:defRPr>
      </a:lvl6pPr>
      <a:lvl7pPr marL="2301078" algn="l" defTabSz="767028" rtl="0" eaLnBrk="1" latinLnBrk="0" hangingPunct="1">
        <a:defRPr sz="1342" kern="1200">
          <a:solidFill>
            <a:schemeClr val="tx1"/>
          </a:solidFill>
          <a:latin typeface="+mn-lt"/>
          <a:ea typeface="+mn-ea"/>
          <a:cs typeface="+mn-cs"/>
        </a:defRPr>
      </a:lvl7pPr>
      <a:lvl8pPr marL="2684593" algn="l" defTabSz="767028" rtl="0" eaLnBrk="1" latinLnBrk="0" hangingPunct="1">
        <a:defRPr sz="1342" kern="1200">
          <a:solidFill>
            <a:schemeClr val="tx1"/>
          </a:solidFill>
          <a:latin typeface="+mn-lt"/>
          <a:ea typeface="+mn-ea"/>
          <a:cs typeface="+mn-cs"/>
        </a:defRPr>
      </a:lvl8pPr>
      <a:lvl9pPr marL="3068107" algn="l" defTabSz="767028" rtl="0" eaLnBrk="1" latinLnBrk="0" hangingPunct="1">
        <a:defRPr sz="134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ABC32E-A116-4783-81AB-9F30B4537FFC}"/>
              </a:ext>
            </a:extLst>
          </p:cNvPr>
          <p:cNvSpPr/>
          <p:nvPr userDrawn="1"/>
        </p:nvSpPr>
        <p:spPr>
          <a:xfrm>
            <a:off x="0" y="0"/>
            <a:ext cx="42976800" cy="5410200"/>
          </a:xfrm>
          <a:prstGeom prst="rect">
            <a:avLst/>
          </a:prstGeom>
          <a:solidFill>
            <a:srgbClr val="005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148840" y="1464736"/>
            <a:ext cx="38679120" cy="6096000"/>
          </a:xfrm>
          <a:prstGeom prst="rect">
            <a:avLst/>
          </a:prstGeom>
        </p:spPr>
        <p:txBody>
          <a:bodyPr vert="horz" lIns="501108" tIns="250554" rIns="501108" bIns="250554" rtlCol="0" anchor="ctr">
            <a:normAutofit/>
          </a:bodyPr>
          <a:lstStyle/>
          <a:p>
            <a:r>
              <a:rPr lang="en-US"/>
              <a:t>Click to edit Master title style</a:t>
            </a:r>
          </a:p>
        </p:txBody>
      </p:sp>
      <p:sp>
        <p:nvSpPr>
          <p:cNvPr id="3" name="Text Placeholder 2"/>
          <p:cNvSpPr>
            <a:spLocks noGrp="1"/>
          </p:cNvSpPr>
          <p:nvPr>
            <p:ph type="body" idx="1"/>
          </p:nvPr>
        </p:nvSpPr>
        <p:spPr>
          <a:xfrm>
            <a:off x="2148840" y="8534414"/>
            <a:ext cx="38679120" cy="24138469"/>
          </a:xfrm>
          <a:prstGeom prst="rect">
            <a:avLst/>
          </a:prstGeom>
        </p:spPr>
        <p:txBody>
          <a:bodyPr vert="horz" lIns="501108" tIns="250554" rIns="501108" bIns="2505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49"/>
            <a:ext cx="10027920" cy="1947333"/>
          </a:xfrm>
          <a:prstGeom prst="rect">
            <a:avLst/>
          </a:prstGeom>
        </p:spPr>
        <p:txBody>
          <a:bodyPr vert="horz" lIns="501108" tIns="250554" rIns="501108" bIns="250554"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49"/>
            <a:ext cx="13609320" cy="1947333"/>
          </a:xfrm>
          <a:prstGeom prst="rect">
            <a:avLst/>
          </a:prstGeom>
        </p:spPr>
        <p:txBody>
          <a:bodyPr vert="horz" lIns="501108" tIns="250554" rIns="501108" bIns="250554"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49"/>
            <a:ext cx="10027920" cy="1947333"/>
          </a:xfrm>
          <a:prstGeom prst="rect">
            <a:avLst/>
          </a:prstGeom>
        </p:spPr>
        <p:txBody>
          <a:bodyPr vert="horz" lIns="501108" tIns="250554" rIns="501108" bIns="250554"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pic>
        <p:nvPicPr>
          <p:cNvPr id="10" name="Picture 9"/>
          <p:cNvPicPr>
            <a:picLocks noChangeAspect="1"/>
          </p:cNvPicPr>
          <p:nvPr userDrawn="1"/>
        </p:nvPicPr>
        <p:blipFill rotWithShape="1">
          <a:blip r:embed="rId14">
            <a:extLst>
              <a:ext uri="{28A0092B-C50C-407E-A947-70E740481C1C}">
                <a14:useLocalDpi xmlns:a14="http://schemas.microsoft.com/office/drawing/2010/main" val="0"/>
              </a:ext>
            </a:extLst>
          </a:blip>
          <a:srcRect r="61080"/>
          <a:stretch/>
        </p:blipFill>
        <p:spPr>
          <a:xfrm>
            <a:off x="457200" y="457200"/>
            <a:ext cx="3736759" cy="4352925"/>
          </a:xfrm>
          <a:prstGeom prst="rect">
            <a:avLst/>
          </a:prstGeom>
        </p:spPr>
      </p:pic>
      <p:pic>
        <p:nvPicPr>
          <p:cNvPr id="12" name="Picture 1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639127" y="491058"/>
            <a:ext cx="5715000" cy="4352925"/>
          </a:xfrm>
          <a:prstGeom prst="rect">
            <a:avLst/>
          </a:prstGeom>
        </p:spPr>
      </p:pic>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defTabSz="4205549" rtl="0" eaLnBrk="1" latinLnBrk="0" hangingPunct="1">
        <a:spcBef>
          <a:spcPct val="0"/>
        </a:spcBef>
        <a:buNone/>
        <a:defRPr sz="20225" kern="1200">
          <a:solidFill>
            <a:schemeClr val="tx1"/>
          </a:solidFill>
          <a:latin typeface="+mj-lt"/>
          <a:ea typeface="+mj-ea"/>
          <a:cs typeface="+mj-cs"/>
        </a:defRPr>
      </a:lvl1pPr>
    </p:titleStyle>
    <p:bodyStyle>
      <a:lvl1pPr marL="1577083" indent="-1577083" algn="l" defTabSz="4205549"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7013" indent="-1314237" algn="l" defTabSz="4205549"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6933" indent="-1051388" algn="l" defTabSz="4205549"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97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624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65263"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803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708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735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5549" rtl="0" eaLnBrk="1" latinLnBrk="0" hangingPunct="1">
        <a:defRPr sz="8308" kern="1200">
          <a:solidFill>
            <a:schemeClr val="tx1"/>
          </a:solidFill>
          <a:latin typeface="+mn-lt"/>
          <a:ea typeface="+mn-ea"/>
          <a:cs typeface="+mn-cs"/>
        </a:defRPr>
      </a:lvl1pPr>
      <a:lvl2pPr marL="2102775" algn="l" defTabSz="4205549" rtl="0" eaLnBrk="1" latinLnBrk="0" hangingPunct="1">
        <a:defRPr sz="8308" kern="1200">
          <a:solidFill>
            <a:schemeClr val="tx1"/>
          </a:solidFill>
          <a:latin typeface="+mn-lt"/>
          <a:ea typeface="+mn-ea"/>
          <a:cs typeface="+mn-cs"/>
        </a:defRPr>
      </a:lvl2pPr>
      <a:lvl3pPr marL="4205549" algn="l" defTabSz="4205549" rtl="0" eaLnBrk="1" latinLnBrk="0" hangingPunct="1">
        <a:defRPr sz="8308" kern="1200">
          <a:solidFill>
            <a:schemeClr val="tx1"/>
          </a:solidFill>
          <a:latin typeface="+mn-lt"/>
          <a:ea typeface="+mn-ea"/>
          <a:cs typeface="+mn-cs"/>
        </a:defRPr>
      </a:lvl3pPr>
      <a:lvl4pPr marL="6308325" algn="l" defTabSz="4205549" rtl="0" eaLnBrk="1" latinLnBrk="0" hangingPunct="1">
        <a:defRPr sz="8308" kern="1200">
          <a:solidFill>
            <a:schemeClr val="tx1"/>
          </a:solidFill>
          <a:latin typeface="+mn-lt"/>
          <a:ea typeface="+mn-ea"/>
          <a:cs typeface="+mn-cs"/>
        </a:defRPr>
      </a:lvl4pPr>
      <a:lvl5pPr marL="8411100" algn="l" defTabSz="4205549" rtl="0" eaLnBrk="1" latinLnBrk="0" hangingPunct="1">
        <a:defRPr sz="8308" kern="1200">
          <a:solidFill>
            <a:schemeClr val="tx1"/>
          </a:solidFill>
          <a:latin typeface="+mn-lt"/>
          <a:ea typeface="+mn-ea"/>
          <a:cs typeface="+mn-cs"/>
        </a:defRPr>
      </a:lvl5pPr>
      <a:lvl6pPr marL="10513870" algn="l" defTabSz="4205549" rtl="0" eaLnBrk="1" latinLnBrk="0" hangingPunct="1">
        <a:defRPr sz="8308" kern="1200">
          <a:solidFill>
            <a:schemeClr val="tx1"/>
          </a:solidFill>
          <a:latin typeface="+mn-lt"/>
          <a:ea typeface="+mn-ea"/>
          <a:cs typeface="+mn-cs"/>
        </a:defRPr>
      </a:lvl6pPr>
      <a:lvl7pPr marL="12616644" algn="l" defTabSz="4205549" rtl="0" eaLnBrk="1" latinLnBrk="0" hangingPunct="1">
        <a:defRPr sz="8308" kern="1200">
          <a:solidFill>
            <a:schemeClr val="tx1"/>
          </a:solidFill>
          <a:latin typeface="+mn-lt"/>
          <a:ea typeface="+mn-ea"/>
          <a:cs typeface="+mn-cs"/>
        </a:defRPr>
      </a:lvl7pPr>
      <a:lvl8pPr marL="14719420" algn="l" defTabSz="4205549" rtl="0" eaLnBrk="1" latinLnBrk="0" hangingPunct="1">
        <a:defRPr sz="8308" kern="1200">
          <a:solidFill>
            <a:schemeClr val="tx1"/>
          </a:solidFill>
          <a:latin typeface="+mn-lt"/>
          <a:ea typeface="+mn-ea"/>
          <a:cs typeface="+mn-cs"/>
        </a:defRPr>
      </a:lvl8pPr>
      <a:lvl9pPr marL="16822196" algn="l" defTabSz="4205549" rtl="0" eaLnBrk="1" latinLnBrk="0" hangingPunct="1">
        <a:defRPr sz="830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48840" y="1464736"/>
            <a:ext cx="38679120" cy="6096000"/>
          </a:xfrm>
          <a:prstGeom prst="rect">
            <a:avLst/>
          </a:prstGeom>
        </p:spPr>
        <p:txBody>
          <a:bodyPr vert="horz" lIns="500855" tIns="250428" rIns="500855" bIns="250428" rtlCol="0" anchor="ctr">
            <a:normAutofit/>
          </a:bodyPr>
          <a:lstStyle/>
          <a:p>
            <a:r>
              <a:rPr lang="en-US"/>
              <a:t>Click to edit Master title style</a:t>
            </a:r>
          </a:p>
        </p:txBody>
      </p:sp>
      <p:sp>
        <p:nvSpPr>
          <p:cNvPr id="3" name="Text Placeholder 2"/>
          <p:cNvSpPr>
            <a:spLocks noGrp="1"/>
          </p:cNvSpPr>
          <p:nvPr>
            <p:ph type="body" idx="1"/>
          </p:nvPr>
        </p:nvSpPr>
        <p:spPr>
          <a:xfrm>
            <a:off x="2148840" y="8534421"/>
            <a:ext cx="38679120" cy="24138469"/>
          </a:xfrm>
          <a:prstGeom prst="rect">
            <a:avLst/>
          </a:prstGeom>
        </p:spPr>
        <p:txBody>
          <a:bodyPr vert="horz" lIns="500855" tIns="250428" rIns="500855" bIns="25042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52"/>
            <a:ext cx="10027920" cy="1947333"/>
          </a:xfrm>
          <a:prstGeom prst="rect">
            <a:avLst/>
          </a:prstGeom>
        </p:spPr>
        <p:txBody>
          <a:bodyPr vert="horz" lIns="500855" tIns="250428" rIns="500855" bIns="250428"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52"/>
            <a:ext cx="13609320" cy="1947333"/>
          </a:xfrm>
          <a:prstGeom prst="rect">
            <a:avLst/>
          </a:prstGeom>
        </p:spPr>
        <p:txBody>
          <a:bodyPr vert="horz" lIns="500855" tIns="250428" rIns="500855" bIns="250428"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52"/>
            <a:ext cx="10027920" cy="1947333"/>
          </a:xfrm>
          <a:prstGeom prst="rect">
            <a:avLst/>
          </a:prstGeom>
        </p:spPr>
        <p:txBody>
          <a:bodyPr vert="horz" lIns="500855" tIns="250428" rIns="500855" bIns="250428"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4203423" rtl="0" eaLnBrk="1" latinLnBrk="0" hangingPunct="1">
        <a:spcBef>
          <a:spcPct val="0"/>
        </a:spcBef>
        <a:buNone/>
        <a:defRPr sz="20225" kern="1200">
          <a:solidFill>
            <a:schemeClr val="tx1"/>
          </a:solidFill>
          <a:latin typeface="+mj-lt"/>
          <a:ea typeface="+mj-ea"/>
          <a:cs typeface="+mj-cs"/>
        </a:defRPr>
      </a:lvl1pPr>
    </p:titleStyle>
    <p:bodyStyle>
      <a:lvl1pPr marL="1576286" indent="-1576286" algn="l" defTabSz="4203423"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5286" indent="-1313574" algn="l" defTabSz="4203423"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4276" indent="-1050858" algn="l" defTabSz="4203423"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5992"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5770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59415"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112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6283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6455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3423" rtl="0" eaLnBrk="1" latinLnBrk="0" hangingPunct="1">
        <a:defRPr sz="8308" kern="1200">
          <a:solidFill>
            <a:schemeClr val="tx1"/>
          </a:solidFill>
          <a:latin typeface="+mn-lt"/>
          <a:ea typeface="+mn-ea"/>
          <a:cs typeface="+mn-cs"/>
        </a:defRPr>
      </a:lvl1pPr>
      <a:lvl2pPr marL="2101711" algn="l" defTabSz="4203423" rtl="0" eaLnBrk="1" latinLnBrk="0" hangingPunct="1">
        <a:defRPr sz="8308" kern="1200">
          <a:solidFill>
            <a:schemeClr val="tx1"/>
          </a:solidFill>
          <a:latin typeface="+mn-lt"/>
          <a:ea typeface="+mn-ea"/>
          <a:cs typeface="+mn-cs"/>
        </a:defRPr>
      </a:lvl2pPr>
      <a:lvl3pPr marL="4203423" algn="l" defTabSz="4203423" rtl="0" eaLnBrk="1" latinLnBrk="0" hangingPunct="1">
        <a:defRPr sz="8308" kern="1200">
          <a:solidFill>
            <a:schemeClr val="tx1"/>
          </a:solidFill>
          <a:latin typeface="+mn-lt"/>
          <a:ea typeface="+mn-ea"/>
          <a:cs typeface="+mn-cs"/>
        </a:defRPr>
      </a:lvl3pPr>
      <a:lvl4pPr marL="6305134" algn="l" defTabSz="4203423" rtl="0" eaLnBrk="1" latinLnBrk="0" hangingPunct="1">
        <a:defRPr sz="8308" kern="1200">
          <a:solidFill>
            <a:schemeClr val="tx1"/>
          </a:solidFill>
          <a:latin typeface="+mn-lt"/>
          <a:ea typeface="+mn-ea"/>
          <a:cs typeface="+mn-cs"/>
        </a:defRPr>
      </a:lvl4pPr>
      <a:lvl5pPr marL="8406850" algn="l" defTabSz="4203423" rtl="0" eaLnBrk="1" latinLnBrk="0" hangingPunct="1">
        <a:defRPr sz="8308" kern="1200">
          <a:solidFill>
            <a:schemeClr val="tx1"/>
          </a:solidFill>
          <a:latin typeface="+mn-lt"/>
          <a:ea typeface="+mn-ea"/>
          <a:cs typeface="+mn-cs"/>
        </a:defRPr>
      </a:lvl5pPr>
      <a:lvl6pPr marL="10508557" algn="l" defTabSz="4203423" rtl="0" eaLnBrk="1" latinLnBrk="0" hangingPunct="1">
        <a:defRPr sz="8308" kern="1200">
          <a:solidFill>
            <a:schemeClr val="tx1"/>
          </a:solidFill>
          <a:latin typeface="+mn-lt"/>
          <a:ea typeface="+mn-ea"/>
          <a:cs typeface="+mn-cs"/>
        </a:defRPr>
      </a:lvl6pPr>
      <a:lvl7pPr marL="12610269" algn="l" defTabSz="4203423" rtl="0" eaLnBrk="1" latinLnBrk="0" hangingPunct="1">
        <a:defRPr sz="8308" kern="1200">
          <a:solidFill>
            <a:schemeClr val="tx1"/>
          </a:solidFill>
          <a:latin typeface="+mn-lt"/>
          <a:ea typeface="+mn-ea"/>
          <a:cs typeface="+mn-cs"/>
        </a:defRPr>
      </a:lvl7pPr>
      <a:lvl8pPr marL="14711980" algn="l" defTabSz="4203423" rtl="0" eaLnBrk="1" latinLnBrk="0" hangingPunct="1">
        <a:defRPr sz="8308" kern="1200">
          <a:solidFill>
            <a:schemeClr val="tx1"/>
          </a:solidFill>
          <a:latin typeface="+mn-lt"/>
          <a:ea typeface="+mn-ea"/>
          <a:cs typeface="+mn-cs"/>
        </a:defRPr>
      </a:lvl8pPr>
      <a:lvl9pPr marL="16813691" algn="l" defTabSz="4203423" rtl="0" eaLnBrk="1" latinLnBrk="0" hangingPunct="1">
        <a:defRPr sz="830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3B4180-7929-60B5-3DCD-6A5D61ED7E51}"/>
              </a:ext>
            </a:extLst>
          </p:cNvPr>
          <p:cNvPicPr>
            <a:picLocks noChangeAspect="1"/>
          </p:cNvPicPr>
          <p:nvPr/>
        </p:nvPicPr>
        <p:blipFill>
          <a:blip r:embed="rId3"/>
          <a:stretch>
            <a:fillRect/>
          </a:stretch>
        </p:blipFill>
        <p:spPr>
          <a:xfrm>
            <a:off x="228600" y="26592847"/>
            <a:ext cx="9582769" cy="4369286"/>
          </a:xfrm>
          <a:prstGeom prst="rect">
            <a:avLst/>
          </a:prstGeom>
        </p:spPr>
      </p:pic>
      <p:pic>
        <p:nvPicPr>
          <p:cNvPr id="1032" name="Picture 8">
            <a:extLst>
              <a:ext uri="{FF2B5EF4-FFF2-40B4-BE49-F238E27FC236}">
                <a16:creationId xmlns:a16="http://schemas.microsoft.com/office/drawing/2014/main" id="{6ED5B890-9018-DC86-5638-EC563681A6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756"/>
          <a:stretch/>
        </p:blipFill>
        <p:spPr bwMode="auto">
          <a:xfrm>
            <a:off x="390157" y="31533940"/>
            <a:ext cx="12696810" cy="4591536"/>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p:cNvSpPr/>
          <p:nvPr/>
        </p:nvSpPr>
        <p:spPr>
          <a:xfrm>
            <a:off x="10744199" y="457200"/>
            <a:ext cx="31117495" cy="4619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None/>
            </a:pPr>
            <a:r>
              <a:rPr lang="en-US" sz="8800" dirty="0">
                <a:solidFill>
                  <a:prstClr val="white"/>
                </a:solidFill>
                <a:latin typeface="+mj-lt"/>
                <a:ea typeface="Arial" charset="0"/>
                <a:cs typeface="Times New Roman" panose="02020603050405020304" pitchFamily="18" charset="0"/>
              </a:rPr>
              <a:t>A Novel Generalization between Verbal Judgments and </a:t>
            </a:r>
          </a:p>
          <a:p>
            <a:pPr lvl="0" algn="ctr">
              <a:buNone/>
            </a:pPr>
            <a:r>
              <a:rPr lang="en-US" sz="8800" dirty="0">
                <a:solidFill>
                  <a:prstClr val="white"/>
                </a:solidFill>
                <a:latin typeface="+mj-lt"/>
                <a:ea typeface="Arial" charset="0"/>
                <a:cs typeface="Times New Roman" panose="02020603050405020304" pitchFamily="18" charset="0"/>
              </a:rPr>
              <a:t>Perceptual Discrimination of 3D Space</a:t>
            </a:r>
          </a:p>
          <a:p>
            <a:pPr lvl="0" algn="ctr">
              <a:buNone/>
            </a:pPr>
            <a:r>
              <a:rPr lang="en-US" sz="4800" dirty="0">
                <a:solidFill>
                  <a:prstClr val="white"/>
                </a:solidFill>
                <a:latin typeface="+mj-lt"/>
                <a:ea typeface="Arial" charset="0"/>
                <a:cs typeface="Times New Roman" panose="02020603050405020304" pitchFamily="18" charset="0"/>
              </a:rPr>
              <a:t>Prachi Mahableshwarkar, Lindsay Houck, John Philbeck, and Dwight Kravitz</a:t>
            </a:r>
          </a:p>
          <a:p>
            <a:pPr lvl="0" algn="ctr">
              <a:buNone/>
            </a:pPr>
            <a:r>
              <a:rPr lang="en-US" sz="4800" dirty="0">
                <a:solidFill>
                  <a:prstClr val="white"/>
                </a:solidFill>
                <a:latin typeface="+mj-lt"/>
                <a:ea typeface="Arial" charset="0"/>
                <a:cs typeface="Times New Roman" panose="02020603050405020304" pitchFamily="18" charset="0"/>
              </a:rPr>
              <a:t>Department of Psychological and Brain Sciences, The George Washington University</a:t>
            </a:r>
          </a:p>
        </p:txBody>
      </p:sp>
      <p:sp>
        <p:nvSpPr>
          <p:cNvPr id="29" name="TextBox 28">
            <a:extLst>
              <a:ext uri="{FF2B5EF4-FFF2-40B4-BE49-F238E27FC236}">
                <a16:creationId xmlns:a16="http://schemas.microsoft.com/office/drawing/2014/main" id="{CDC697D5-0339-1F49-B943-12592B59343E}"/>
              </a:ext>
            </a:extLst>
          </p:cNvPr>
          <p:cNvSpPr txBox="1"/>
          <p:nvPr/>
        </p:nvSpPr>
        <p:spPr>
          <a:xfrm>
            <a:off x="374208" y="5684832"/>
            <a:ext cx="5511385" cy="5607689"/>
          </a:xfrm>
          <a:prstGeom prst="rect">
            <a:avLst/>
          </a:prstGeom>
          <a:solidFill>
            <a:schemeClr val="bg1"/>
          </a:solidFill>
        </p:spPr>
        <p:txBody>
          <a:bodyPr wrap="square" rtlCol="0">
            <a:spAutoFit/>
          </a:bodyPr>
          <a:lstStyle/>
          <a:p>
            <a:pPr>
              <a:buNone/>
            </a:pPr>
            <a:r>
              <a:rPr lang="en-US" sz="6000" b="1" dirty="0">
                <a:latin typeface="+mn-lt"/>
                <a:cs typeface="Arial" panose="020B0604020202020204" pitchFamily="34" charset="0"/>
              </a:rPr>
              <a:t>Introduction</a:t>
            </a:r>
            <a:endParaRPr lang="en-US" sz="3600" b="1" dirty="0">
              <a:latin typeface="+mn-lt"/>
              <a:cs typeface="Arial" panose="020B0604020202020204" pitchFamily="34" charset="0"/>
            </a:endParaRPr>
          </a:p>
          <a:p>
            <a:pPr>
              <a:buNone/>
            </a:pPr>
            <a:r>
              <a:rPr lang="en-US" sz="3200" dirty="0">
                <a:latin typeface="+mn-lt"/>
                <a:cs typeface="Arial" panose="020B0604020202020204" pitchFamily="34" charset="0"/>
              </a:rPr>
              <a:t>Despite the lack of oculomotor and binocular disparity cues, humans are capable of visual distance perception in pictured scenes. Here we leverage crowd-sourced data collection to model the influence of spatial cues with temporal processing differences</a:t>
            </a:r>
            <a:r>
              <a:rPr lang="en-US" sz="3600" dirty="0">
                <a:latin typeface="+mn-lt"/>
                <a:cs typeface="Arial" panose="020B0604020202020204" pitchFamily="34" charset="0"/>
              </a:rPr>
              <a:t>.  </a:t>
            </a:r>
          </a:p>
        </p:txBody>
      </p:sp>
      <p:sp>
        <p:nvSpPr>
          <p:cNvPr id="112" name="TextBox 111">
            <a:extLst>
              <a:ext uri="{FF2B5EF4-FFF2-40B4-BE49-F238E27FC236}">
                <a16:creationId xmlns:a16="http://schemas.microsoft.com/office/drawing/2014/main" id="{A88AF319-6182-A4D1-51D8-E8BDAB214F47}"/>
              </a:ext>
            </a:extLst>
          </p:cNvPr>
          <p:cNvSpPr txBox="1"/>
          <p:nvPr/>
        </p:nvSpPr>
        <p:spPr>
          <a:xfrm>
            <a:off x="14222481" y="24155400"/>
            <a:ext cx="15694309" cy="3816429"/>
          </a:xfrm>
          <a:prstGeom prst="rect">
            <a:avLst/>
          </a:prstGeom>
          <a:noFill/>
        </p:spPr>
        <p:txBody>
          <a:bodyPr wrap="square" rtlCol="0">
            <a:spAutoFit/>
          </a:bodyPr>
          <a:lstStyle/>
          <a:p>
            <a:pPr>
              <a:buNone/>
            </a:pPr>
            <a:r>
              <a:rPr lang="en-US" sz="6000" b="1" dirty="0">
                <a:latin typeface="+mn-lt"/>
                <a:cs typeface="Arial" panose="020B0604020202020204" pitchFamily="34" charset="0"/>
              </a:rPr>
              <a:t>Conclusion </a:t>
            </a:r>
          </a:p>
          <a:p>
            <a:pPr>
              <a:buNone/>
            </a:pPr>
            <a:r>
              <a:rPr lang="en-US" sz="3500" dirty="0">
                <a:latin typeface="+mn-lt"/>
                <a:cs typeface="Arial" panose="020B0604020202020204" pitchFamily="34" charset="0"/>
              </a:rPr>
              <a:t>The generalization across tasks and participants suggests a stable and strong relationship between verbal report and discrimination, allowing for the creation of an explicit model that relates stimulus-based visual cues and 3D picture perception. Future work will quantify and model the influence of various visual cues, such as familiar size, on behavioral performance. </a:t>
            </a:r>
            <a:endParaRPr lang="en-US" sz="3500" b="1" dirty="0">
              <a:latin typeface="+mn-lt"/>
              <a:cs typeface="Arial" panose="020B0604020202020204" pitchFamily="34" charset="0"/>
            </a:endParaRPr>
          </a:p>
        </p:txBody>
      </p:sp>
      <p:sp>
        <p:nvSpPr>
          <p:cNvPr id="113" name="TextBox 112">
            <a:extLst>
              <a:ext uri="{FF2B5EF4-FFF2-40B4-BE49-F238E27FC236}">
                <a16:creationId xmlns:a16="http://schemas.microsoft.com/office/drawing/2014/main" id="{38FE17B7-3A70-36D7-7B25-8ACA71F18D00}"/>
              </a:ext>
            </a:extLst>
          </p:cNvPr>
          <p:cNvSpPr txBox="1"/>
          <p:nvPr/>
        </p:nvSpPr>
        <p:spPr>
          <a:xfrm>
            <a:off x="30155624" y="34290000"/>
            <a:ext cx="12592575" cy="1803571"/>
          </a:xfrm>
          <a:prstGeom prst="rect">
            <a:avLst/>
          </a:prstGeom>
          <a:noFill/>
        </p:spPr>
        <p:txBody>
          <a:bodyPr wrap="square" rtlCol="0">
            <a:spAutoFit/>
          </a:bodyPr>
          <a:lstStyle/>
          <a:p>
            <a:pPr>
              <a:buNone/>
            </a:pPr>
            <a:r>
              <a:rPr lang="en-US" sz="3200" b="1" dirty="0">
                <a:latin typeface="+mn-lt"/>
                <a:cs typeface="Arial" panose="020B0604020202020204" pitchFamily="34" charset="0"/>
              </a:rPr>
              <a:t>References</a:t>
            </a:r>
            <a:endParaRPr lang="en-US" sz="2400" b="1" dirty="0">
              <a:latin typeface="+mn-lt"/>
              <a:cs typeface="Arial" panose="020B0604020202020204" pitchFamily="34" charset="0"/>
            </a:endParaRPr>
          </a:p>
          <a:p>
            <a:pPr>
              <a:buNone/>
            </a:pPr>
            <a:r>
              <a:rPr lang="en-US" sz="1800" dirty="0">
                <a:latin typeface="+mn-lt"/>
                <a:cs typeface="Arial" panose="020B0604020202020204" pitchFamily="34" charset="0"/>
              </a:rPr>
              <a:t>[1] </a:t>
            </a:r>
            <a:r>
              <a:rPr lang="en-US" sz="1800" dirty="0" err="1">
                <a:latin typeface="+mn-lt"/>
                <a:cs typeface="Arial" panose="020B0604020202020204" pitchFamily="34" charset="0"/>
              </a:rPr>
              <a:t>Anwer</a:t>
            </a:r>
            <a:r>
              <a:rPr lang="en-US" sz="1800" dirty="0">
                <a:latin typeface="+mn-lt"/>
                <a:cs typeface="Arial" panose="020B0604020202020204" pitchFamily="34" charset="0"/>
              </a:rPr>
              <a:t>, A., </a:t>
            </a:r>
            <a:r>
              <a:rPr lang="en-US" sz="1800" dirty="0" err="1">
                <a:latin typeface="+mn-lt"/>
                <a:cs typeface="Arial" panose="020B0604020202020204" pitchFamily="34" charset="0"/>
              </a:rPr>
              <a:t>Baig</a:t>
            </a:r>
            <a:r>
              <a:rPr lang="en-US" sz="1800" dirty="0">
                <a:latin typeface="+mn-lt"/>
                <a:cs typeface="Arial" panose="020B0604020202020204" pitchFamily="34" charset="0"/>
              </a:rPr>
              <a:t>, A., &amp; Nawaz, R. (2015). Calculating Real World Object Dimensions from Kinect RGB-D image using dynamic resolution. 2015 12th International </a:t>
            </a:r>
            <a:r>
              <a:rPr lang="en-US" sz="1800" dirty="0" err="1">
                <a:latin typeface="+mn-lt"/>
                <a:cs typeface="Arial" panose="020B0604020202020204" pitchFamily="34" charset="0"/>
              </a:rPr>
              <a:t>Bhurban</a:t>
            </a:r>
            <a:r>
              <a:rPr lang="en-US" sz="1800" dirty="0">
                <a:latin typeface="+mn-lt"/>
                <a:cs typeface="Arial" panose="020B0604020202020204" pitchFamily="34" charset="0"/>
              </a:rPr>
              <a:t> Conference on Applied Sciences and Technology (IBCAST). </a:t>
            </a:r>
          </a:p>
          <a:p>
            <a:pPr>
              <a:buNone/>
            </a:pPr>
            <a:r>
              <a:rPr lang="en-US" sz="1800" dirty="0">
                <a:latin typeface="+mn-lt"/>
                <a:cs typeface="Arial" panose="020B0604020202020204" pitchFamily="34" charset="0"/>
              </a:rPr>
              <a:t>[2] Song, S., Lichtenberg, S. P., &amp;amp; Xiao, J. (2015). Sun RGB-D: A RGB-D scene understanding benchmark suite. 2015 IEEE Conference on Computer Vision and Pattern Recognition (CVPR). </a:t>
            </a:r>
          </a:p>
        </p:txBody>
      </p:sp>
      <p:sp>
        <p:nvSpPr>
          <p:cNvPr id="107" name="TextBox 106">
            <a:extLst>
              <a:ext uri="{FF2B5EF4-FFF2-40B4-BE49-F238E27FC236}">
                <a16:creationId xmlns:a16="http://schemas.microsoft.com/office/drawing/2014/main" id="{391A8E2A-411C-7807-0149-2D9074265C85}"/>
              </a:ext>
            </a:extLst>
          </p:cNvPr>
          <p:cNvSpPr txBox="1"/>
          <p:nvPr/>
        </p:nvSpPr>
        <p:spPr>
          <a:xfrm>
            <a:off x="303180" y="31276512"/>
            <a:ext cx="8904431" cy="1471172"/>
          </a:xfrm>
          <a:prstGeom prst="rect">
            <a:avLst/>
          </a:prstGeom>
          <a:noFill/>
        </p:spPr>
        <p:txBody>
          <a:bodyPr wrap="square" rtlCol="0">
            <a:spAutoFit/>
          </a:bodyPr>
          <a:lstStyle/>
          <a:p>
            <a:pPr>
              <a:buNone/>
            </a:pPr>
            <a:r>
              <a:rPr lang="en-US" sz="3200" u="sng" dirty="0">
                <a:latin typeface="+mn-lt"/>
                <a:cs typeface="Arial" panose="020B0604020202020204" pitchFamily="34" charset="0"/>
              </a:rPr>
              <a:t>Distance Discrimination </a:t>
            </a:r>
          </a:p>
          <a:p>
            <a:pPr>
              <a:buNone/>
            </a:pPr>
            <a:r>
              <a:rPr lang="en-US" sz="2400" dirty="0">
                <a:latin typeface="+mn-lt"/>
                <a:cs typeface="Arial" panose="020B0604020202020204" pitchFamily="34" charset="0"/>
              </a:rPr>
              <a:t>Amazon Mechanical Turk, 156 subjects </a:t>
            </a:r>
          </a:p>
          <a:p>
            <a:pPr>
              <a:buNone/>
            </a:pPr>
            <a:r>
              <a:rPr lang="en-US" sz="2400" dirty="0">
                <a:latin typeface="+mn-lt"/>
                <a:cs typeface="Arial" panose="020B0604020202020204" pitchFamily="34" charset="0"/>
              </a:rPr>
              <a:t>78 trials, Latin-square counterbalancing</a:t>
            </a:r>
          </a:p>
        </p:txBody>
      </p:sp>
      <p:sp>
        <p:nvSpPr>
          <p:cNvPr id="30" name="TextBox 29">
            <a:extLst>
              <a:ext uri="{FF2B5EF4-FFF2-40B4-BE49-F238E27FC236}">
                <a16:creationId xmlns:a16="http://schemas.microsoft.com/office/drawing/2014/main" id="{39443D56-D663-8349-148A-E13FF6EBB3F2}"/>
              </a:ext>
            </a:extLst>
          </p:cNvPr>
          <p:cNvSpPr txBox="1"/>
          <p:nvPr/>
        </p:nvSpPr>
        <p:spPr>
          <a:xfrm>
            <a:off x="479222" y="11370093"/>
            <a:ext cx="6405919" cy="1015663"/>
          </a:xfrm>
          <a:prstGeom prst="rect">
            <a:avLst/>
          </a:prstGeom>
          <a:solidFill>
            <a:schemeClr val="bg1"/>
          </a:solidFill>
        </p:spPr>
        <p:txBody>
          <a:bodyPr wrap="square" rtlCol="0">
            <a:spAutoFit/>
          </a:bodyPr>
          <a:lstStyle/>
          <a:p>
            <a:pPr>
              <a:buNone/>
            </a:pPr>
            <a:r>
              <a:rPr lang="en-US" sz="6000" b="1" dirty="0">
                <a:latin typeface="+mn-lt"/>
                <a:cs typeface="Arial" panose="020B0604020202020204" pitchFamily="34" charset="0"/>
              </a:rPr>
              <a:t>Stimuli</a:t>
            </a:r>
            <a:endParaRPr lang="en-US" sz="3600" b="1" dirty="0">
              <a:latin typeface="+mn-lt"/>
              <a:cs typeface="Arial" panose="020B0604020202020204" pitchFamily="34" charset="0"/>
            </a:endParaRPr>
          </a:p>
        </p:txBody>
      </p:sp>
      <p:sp>
        <p:nvSpPr>
          <p:cNvPr id="33" name="TextBox 32">
            <a:extLst>
              <a:ext uri="{FF2B5EF4-FFF2-40B4-BE49-F238E27FC236}">
                <a16:creationId xmlns:a16="http://schemas.microsoft.com/office/drawing/2014/main" id="{E7A6A24A-A104-D512-35F1-35CBF64BA453}"/>
              </a:ext>
            </a:extLst>
          </p:cNvPr>
          <p:cNvSpPr txBox="1"/>
          <p:nvPr/>
        </p:nvSpPr>
        <p:spPr>
          <a:xfrm>
            <a:off x="6400800" y="5684832"/>
            <a:ext cx="2895600" cy="1015663"/>
          </a:xfrm>
          <a:prstGeom prst="rect">
            <a:avLst/>
          </a:prstGeom>
          <a:solidFill>
            <a:schemeClr val="bg1"/>
          </a:solidFill>
        </p:spPr>
        <p:txBody>
          <a:bodyPr wrap="square" rtlCol="0">
            <a:spAutoFit/>
          </a:bodyPr>
          <a:lstStyle/>
          <a:p>
            <a:pPr>
              <a:buNone/>
            </a:pPr>
            <a:r>
              <a:rPr lang="en-US" sz="6000" b="1" dirty="0">
                <a:latin typeface="+mn-lt"/>
                <a:cs typeface="Arial" panose="020B0604020202020204" pitchFamily="34" charset="0"/>
              </a:rPr>
              <a:t>Results</a:t>
            </a:r>
            <a:endParaRPr lang="en-US" sz="3600" b="1" dirty="0">
              <a:latin typeface="+mn-lt"/>
              <a:cs typeface="Arial" panose="020B0604020202020204" pitchFamily="34" charset="0"/>
            </a:endParaRPr>
          </a:p>
        </p:txBody>
      </p:sp>
      <p:sp>
        <p:nvSpPr>
          <p:cNvPr id="32" name="TextBox 31">
            <a:extLst>
              <a:ext uri="{FF2B5EF4-FFF2-40B4-BE49-F238E27FC236}">
                <a16:creationId xmlns:a16="http://schemas.microsoft.com/office/drawing/2014/main" id="{4AF6C033-D6F0-23CD-A64D-96071E9413BA}"/>
              </a:ext>
            </a:extLst>
          </p:cNvPr>
          <p:cNvSpPr txBox="1"/>
          <p:nvPr/>
        </p:nvSpPr>
        <p:spPr>
          <a:xfrm>
            <a:off x="324066" y="24137773"/>
            <a:ext cx="8515134" cy="1015663"/>
          </a:xfrm>
          <a:prstGeom prst="rect">
            <a:avLst/>
          </a:prstGeom>
          <a:solidFill>
            <a:schemeClr val="bg1">
              <a:alpha val="0"/>
            </a:schemeClr>
          </a:solidFill>
        </p:spPr>
        <p:txBody>
          <a:bodyPr wrap="square" rtlCol="0">
            <a:spAutoFit/>
          </a:bodyPr>
          <a:lstStyle/>
          <a:p>
            <a:pPr>
              <a:buNone/>
            </a:pPr>
            <a:r>
              <a:rPr lang="en-US" sz="6000" b="1" dirty="0">
                <a:latin typeface="+mn-lt"/>
                <a:cs typeface="Arial" panose="020B0604020202020204" pitchFamily="34" charset="0"/>
              </a:rPr>
              <a:t>Experimental Paradigms </a:t>
            </a:r>
            <a:endParaRPr lang="en-US" sz="3600" b="1" dirty="0">
              <a:latin typeface="+mn-lt"/>
              <a:cs typeface="Arial" panose="020B0604020202020204" pitchFamily="34" charset="0"/>
            </a:endParaRPr>
          </a:p>
        </p:txBody>
      </p:sp>
      <p:sp>
        <p:nvSpPr>
          <p:cNvPr id="44" name="TextBox 43">
            <a:extLst>
              <a:ext uri="{FF2B5EF4-FFF2-40B4-BE49-F238E27FC236}">
                <a16:creationId xmlns:a16="http://schemas.microsoft.com/office/drawing/2014/main" id="{69DCB532-83D2-93C5-C712-AFF3F5CA642C}"/>
              </a:ext>
            </a:extLst>
          </p:cNvPr>
          <p:cNvSpPr txBox="1"/>
          <p:nvPr/>
        </p:nvSpPr>
        <p:spPr>
          <a:xfrm>
            <a:off x="18231779" y="6082499"/>
            <a:ext cx="6801242" cy="646331"/>
          </a:xfrm>
          <a:prstGeom prst="rect">
            <a:avLst/>
          </a:prstGeom>
          <a:noFill/>
        </p:spPr>
        <p:txBody>
          <a:bodyPr wrap="square" rtlCol="0">
            <a:spAutoFit/>
          </a:bodyPr>
          <a:lstStyle/>
          <a:p>
            <a:pPr algn="ctr">
              <a:buNone/>
            </a:pPr>
            <a:r>
              <a:rPr lang="en-US" sz="3600" u="sng" dirty="0">
                <a:latin typeface="+mn-lt"/>
                <a:cs typeface="Arial" panose="020B0604020202020204" pitchFamily="34" charset="0"/>
              </a:rPr>
              <a:t>Distance Discrimination Results </a:t>
            </a:r>
          </a:p>
        </p:txBody>
      </p:sp>
      <p:sp>
        <p:nvSpPr>
          <p:cNvPr id="47" name="TextBox 46">
            <a:extLst>
              <a:ext uri="{FF2B5EF4-FFF2-40B4-BE49-F238E27FC236}">
                <a16:creationId xmlns:a16="http://schemas.microsoft.com/office/drawing/2014/main" id="{810AA054-DAB8-B331-64EE-7E1518AF4235}"/>
              </a:ext>
            </a:extLst>
          </p:cNvPr>
          <p:cNvSpPr txBox="1"/>
          <p:nvPr/>
        </p:nvSpPr>
        <p:spPr>
          <a:xfrm>
            <a:off x="9811369" y="26668991"/>
            <a:ext cx="4411113" cy="2603790"/>
          </a:xfrm>
          <a:prstGeom prst="rect">
            <a:avLst/>
          </a:prstGeom>
          <a:noFill/>
        </p:spPr>
        <p:txBody>
          <a:bodyPr wrap="square" rtlCol="0">
            <a:spAutoFit/>
          </a:bodyPr>
          <a:lstStyle/>
          <a:p>
            <a:pPr>
              <a:buNone/>
            </a:pPr>
            <a:r>
              <a:rPr lang="en-US" sz="2400" b="1" dirty="0">
                <a:latin typeface="+mn-lt"/>
                <a:cs typeface="Arial" panose="020B0604020202020204" pitchFamily="34" charset="0"/>
              </a:rPr>
              <a:t>Independent groups of participants</a:t>
            </a:r>
          </a:p>
          <a:p>
            <a:pPr marL="514350" indent="-514350">
              <a:buAutoNum type="arabicPeriod"/>
            </a:pPr>
            <a:r>
              <a:rPr lang="en-US" sz="2400" dirty="0">
                <a:latin typeface="+mn-lt"/>
                <a:cs typeface="Arial" panose="020B0604020202020204" pitchFamily="34" charset="0"/>
              </a:rPr>
              <a:t>VE @ 250 ms</a:t>
            </a:r>
          </a:p>
          <a:p>
            <a:pPr marL="514350" indent="-514350">
              <a:buAutoNum type="arabicPeriod"/>
            </a:pPr>
            <a:r>
              <a:rPr lang="en-US" sz="2400" dirty="0">
                <a:latin typeface="+mn-lt"/>
                <a:cs typeface="Arial" panose="020B0604020202020204" pitchFamily="34" charset="0"/>
              </a:rPr>
              <a:t>VE @ 1000 ms</a:t>
            </a:r>
          </a:p>
          <a:p>
            <a:pPr marL="514350" indent="-514350">
              <a:buAutoNum type="arabicPeriod"/>
            </a:pPr>
            <a:r>
              <a:rPr lang="en-US" sz="2400" dirty="0">
                <a:latin typeface="+mn-lt"/>
                <a:cs typeface="Arial" panose="020B0604020202020204" pitchFamily="34" charset="0"/>
              </a:rPr>
              <a:t>Discrimination @ 250 ms</a:t>
            </a:r>
          </a:p>
          <a:p>
            <a:pPr marL="514350" indent="-514350">
              <a:buAutoNum type="arabicPeriod"/>
            </a:pPr>
            <a:r>
              <a:rPr lang="en-US" sz="2400" dirty="0">
                <a:latin typeface="+mn-lt"/>
                <a:cs typeface="Arial" panose="020B0604020202020204" pitchFamily="34" charset="0"/>
              </a:rPr>
              <a:t>Discrimination @ 1000 ms</a:t>
            </a:r>
          </a:p>
        </p:txBody>
      </p:sp>
      <p:sp>
        <p:nvSpPr>
          <p:cNvPr id="79" name="TextBox 78">
            <a:extLst>
              <a:ext uri="{FF2B5EF4-FFF2-40B4-BE49-F238E27FC236}">
                <a16:creationId xmlns:a16="http://schemas.microsoft.com/office/drawing/2014/main" id="{EA968695-A0CF-A445-BF02-8B8B84B997B2}"/>
              </a:ext>
            </a:extLst>
          </p:cNvPr>
          <p:cNvSpPr txBox="1"/>
          <p:nvPr/>
        </p:nvSpPr>
        <p:spPr>
          <a:xfrm>
            <a:off x="7230600" y="6051432"/>
            <a:ext cx="8836037" cy="646331"/>
          </a:xfrm>
          <a:prstGeom prst="rect">
            <a:avLst/>
          </a:prstGeom>
          <a:noFill/>
        </p:spPr>
        <p:txBody>
          <a:bodyPr wrap="square" rtlCol="0">
            <a:spAutoFit/>
          </a:bodyPr>
          <a:lstStyle/>
          <a:p>
            <a:pPr algn="ctr">
              <a:buNone/>
            </a:pPr>
            <a:r>
              <a:rPr lang="en-US" sz="3600" u="sng" dirty="0">
                <a:latin typeface="+mn-lt"/>
                <a:cs typeface="Arial" panose="020B0604020202020204" pitchFamily="34" charset="0"/>
              </a:rPr>
              <a:t>Verbal Estimate Results</a:t>
            </a:r>
          </a:p>
        </p:txBody>
      </p:sp>
      <p:pic>
        <p:nvPicPr>
          <p:cNvPr id="46" name="Picture 45">
            <a:extLst>
              <a:ext uri="{FF2B5EF4-FFF2-40B4-BE49-F238E27FC236}">
                <a16:creationId xmlns:a16="http://schemas.microsoft.com/office/drawing/2014/main" id="{4C09075F-541B-06AD-9BA1-E002BEF505DE}"/>
              </a:ext>
            </a:extLst>
          </p:cNvPr>
          <p:cNvPicPr>
            <a:picLocks noChangeAspect="1"/>
          </p:cNvPicPr>
          <p:nvPr/>
        </p:nvPicPr>
        <p:blipFill>
          <a:blip r:embed="rId5"/>
          <a:stretch>
            <a:fillRect/>
          </a:stretch>
        </p:blipFill>
        <p:spPr>
          <a:xfrm>
            <a:off x="183001" y="12672420"/>
            <a:ext cx="5675530" cy="10615977"/>
          </a:xfrm>
          <a:prstGeom prst="rect">
            <a:avLst/>
          </a:prstGeom>
        </p:spPr>
      </p:pic>
      <p:sp>
        <p:nvSpPr>
          <p:cNvPr id="127" name="TextBox 126">
            <a:extLst>
              <a:ext uri="{FF2B5EF4-FFF2-40B4-BE49-F238E27FC236}">
                <a16:creationId xmlns:a16="http://schemas.microsoft.com/office/drawing/2014/main" id="{D2B2C197-C737-659C-02F1-599F25B31FEC}"/>
              </a:ext>
            </a:extLst>
          </p:cNvPr>
          <p:cNvSpPr txBox="1"/>
          <p:nvPr/>
        </p:nvSpPr>
        <p:spPr>
          <a:xfrm>
            <a:off x="36828979" y="35908161"/>
            <a:ext cx="5919220" cy="523220"/>
          </a:xfrm>
          <a:prstGeom prst="rect">
            <a:avLst/>
          </a:prstGeom>
          <a:solidFill>
            <a:schemeClr val="accent1">
              <a:lumMod val="40000"/>
              <a:lumOff val="60000"/>
            </a:schemeClr>
          </a:solidFill>
          <a:ln>
            <a:solidFill>
              <a:schemeClr val="tx1"/>
            </a:solidFill>
          </a:ln>
        </p:spPr>
        <p:txBody>
          <a:bodyPr wrap="square" rtlCol="0">
            <a:spAutoFit/>
          </a:bodyPr>
          <a:lstStyle/>
          <a:p>
            <a:pPr>
              <a:buNone/>
            </a:pPr>
            <a:r>
              <a:rPr lang="en-US" sz="2800" b="1" dirty="0">
                <a:latin typeface="+mn-lt"/>
                <a:cs typeface="Arial" panose="020B0604020202020204" pitchFamily="34" charset="0"/>
              </a:rPr>
              <a:t>Contact:</a:t>
            </a:r>
            <a:r>
              <a:rPr lang="en-US" sz="2800" dirty="0">
                <a:latin typeface="+mn-lt"/>
                <a:cs typeface="Arial" panose="020B0604020202020204" pitchFamily="34" charset="0"/>
              </a:rPr>
              <a:t> pmahable@gwmail.gwu.edu</a:t>
            </a:r>
            <a:endParaRPr lang="en-US" sz="2000" b="1" dirty="0">
              <a:latin typeface="+mn-lt"/>
              <a:cs typeface="Arial" panose="020B0604020202020204" pitchFamily="34" charset="0"/>
            </a:endParaRPr>
          </a:p>
        </p:txBody>
      </p:sp>
      <p:sp>
        <p:nvSpPr>
          <p:cNvPr id="138" name="TextBox 137">
            <a:extLst>
              <a:ext uri="{FF2B5EF4-FFF2-40B4-BE49-F238E27FC236}">
                <a16:creationId xmlns:a16="http://schemas.microsoft.com/office/drawing/2014/main" id="{A4A815B6-3425-8F2E-A09A-96328276C172}"/>
              </a:ext>
            </a:extLst>
          </p:cNvPr>
          <p:cNvSpPr txBox="1"/>
          <p:nvPr/>
        </p:nvSpPr>
        <p:spPr>
          <a:xfrm>
            <a:off x="30403800" y="5698023"/>
            <a:ext cx="12367158" cy="1015663"/>
          </a:xfrm>
          <a:prstGeom prst="rect">
            <a:avLst/>
          </a:prstGeom>
          <a:solidFill>
            <a:schemeClr val="bg1"/>
          </a:solidFill>
        </p:spPr>
        <p:txBody>
          <a:bodyPr wrap="square" rtlCol="0">
            <a:spAutoFit/>
          </a:bodyPr>
          <a:lstStyle/>
          <a:p>
            <a:pPr>
              <a:buNone/>
            </a:pPr>
            <a:r>
              <a:rPr lang="en-US" sz="6000" b="1" dirty="0">
                <a:latin typeface="+mn-lt"/>
                <a:cs typeface="Arial" panose="020B0604020202020204" pitchFamily="34" charset="0"/>
              </a:rPr>
              <a:t>Stimulus Driven Task Generalization</a:t>
            </a:r>
            <a:endParaRPr lang="en-US" sz="3600" b="1" dirty="0">
              <a:latin typeface="+mn-lt"/>
              <a:cs typeface="Arial" panose="020B0604020202020204" pitchFamily="34" charset="0"/>
            </a:endParaRPr>
          </a:p>
        </p:txBody>
      </p:sp>
      <p:sp>
        <p:nvSpPr>
          <p:cNvPr id="69" name="Rectangle 68">
            <a:extLst>
              <a:ext uri="{FF2B5EF4-FFF2-40B4-BE49-F238E27FC236}">
                <a16:creationId xmlns:a16="http://schemas.microsoft.com/office/drawing/2014/main" id="{0F135197-806D-9E43-BA32-ADD2F0E4276D}"/>
              </a:ext>
            </a:extLst>
          </p:cNvPr>
          <p:cNvSpPr/>
          <p:nvPr/>
        </p:nvSpPr>
        <p:spPr>
          <a:xfrm>
            <a:off x="87801" y="5586277"/>
            <a:ext cx="5853874" cy="18259984"/>
          </a:xfrm>
          <a:prstGeom prst="rect">
            <a:avLst/>
          </a:prstGeom>
          <a:noFill/>
          <a:ln w="698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5EDFEF-EB27-F547-94FF-BE80B2759A86}"/>
              </a:ext>
            </a:extLst>
          </p:cNvPr>
          <p:cNvSpPr/>
          <p:nvPr/>
        </p:nvSpPr>
        <p:spPr>
          <a:xfrm>
            <a:off x="84119" y="24156174"/>
            <a:ext cx="13709366" cy="12191225"/>
          </a:xfrm>
          <a:prstGeom prst="rect">
            <a:avLst/>
          </a:prstGeom>
          <a:noFill/>
          <a:ln w="698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2D491521-74FA-AA41-9B40-0B7F28A8A40C}"/>
              </a:ext>
            </a:extLst>
          </p:cNvPr>
          <p:cNvSpPr/>
          <p:nvPr/>
        </p:nvSpPr>
        <p:spPr>
          <a:xfrm>
            <a:off x="30150949" y="5590218"/>
            <a:ext cx="12738043" cy="28514372"/>
          </a:xfrm>
          <a:prstGeom prst="rect">
            <a:avLst/>
          </a:prstGeom>
          <a:noFill/>
          <a:ln w="698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FFB76644-4348-F6EA-03D8-795061BC79C6}"/>
              </a:ext>
            </a:extLst>
          </p:cNvPr>
          <p:cNvSpPr txBox="1"/>
          <p:nvPr/>
        </p:nvSpPr>
        <p:spPr>
          <a:xfrm>
            <a:off x="390157" y="25406601"/>
            <a:ext cx="13169170" cy="1471172"/>
          </a:xfrm>
          <a:prstGeom prst="rect">
            <a:avLst/>
          </a:prstGeom>
          <a:noFill/>
        </p:spPr>
        <p:txBody>
          <a:bodyPr wrap="square" rtlCol="0">
            <a:spAutoFit/>
          </a:bodyPr>
          <a:lstStyle/>
          <a:p>
            <a:pPr>
              <a:buNone/>
            </a:pPr>
            <a:r>
              <a:rPr lang="en-US" sz="3200" u="sng" dirty="0">
                <a:latin typeface="+mn-lt"/>
                <a:cs typeface="Arial" panose="020B0604020202020204" pitchFamily="34" charset="0"/>
              </a:rPr>
              <a:t>Verbal Judgment (VE) of Distance</a:t>
            </a:r>
          </a:p>
          <a:p>
            <a:pPr>
              <a:buNone/>
            </a:pPr>
            <a:r>
              <a:rPr lang="en-US" sz="2400" dirty="0">
                <a:latin typeface="+mn-lt"/>
                <a:cs typeface="Arial" panose="020B0604020202020204" pitchFamily="34" charset="0"/>
              </a:rPr>
              <a:t>Amazon Mechanical Turk, 156 subjects</a:t>
            </a:r>
          </a:p>
          <a:p>
            <a:pPr>
              <a:buNone/>
            </a:pPr>
            <a:r>
              <a:rPr lang="en-US" sz="2400" dirty="0">
                <a:latin typeface="+mn-lt"/>
                <a:cs typeface="Arial" panose="020B0604020202020204" pitchFamily="34" charset="0"/>
              </a:rPr>
              <a:t>156 trials, Latin-square counterbalancing</a:t>
            </a:r>
          </a:p>
        </p:txBody>
      </p:sp>
      <p:pic>
        <p:nvPicPr>
          <p:cNvPr id="22" name="Picture 21">
            <a:extLst>
              <a:ext uri="{FF2B5EF4-FFF2-40B4-BE49-F238E27FC236}">
                <a16:creationId xmlns:a16="http://schemas.microsoft.com/office/drawing/2014/main" id="{F7B91665-9253-A444-A41F-DB45E61CECA7}"/>
              </a:ext>
            </a:extLst>
          </p:cNvPr>
          <p:cNvPicPr>
            <a:picLocks noChangeAspect="1"/>
          </p:cNvPicPr>
          <p:nvPr/>
        </p:nvPicPr>
        <p:blipFill>
          <a:blip r:embed="rId6"/>
          <a:stretch>
            <a:fillRect/>
          </a:stretch>
        </p:blipFill>
        <p:spPr>
          <a:xfrm>
            <a:off x="31589714" y="18097602"/>
            <a:ext cx="4771522" cy="4771522"/>
          </a:xfrm>
          <a:prstGeom prst="rect">
            <a:avLst/>
          </a:prstGeom>
          <a:ln>
            <a:noFill/>
          </a:ln>
        </p:spPr>
      </p:pic>
      <p:pic>
        <p:nvPicPr>
          <p:cNvPr id="42" name="Picture 41">
            <a:extLst>
              <a:ext uri="{FF2B5EF4-FFF2-40B4-BE49-F238E27FC236}">
                <a16:creationId xmlns:a16="http://schemas.microsoft.com/office/drawing/2014/main" id="{37751B98-7D11-1743-B779-D3DAB43C2237}"/>
              </a:ext>
            </a:extLst>
          </p:cNvPr>
          <p:cNvPicPr>
            <a:picLocks noChangeAspect="1"/>
          </p:cNvPicPr>
          <p:nvPr/>
        </p:nvPicPr>
        <p:blipFill>
          <a:blip r:embed="rId7"/>
          <a:stretch>
            <a:fillRect/>
          </a:stretch>
        </p:blipFill>
        <p:spPr>
          <a:xfrm>
            <a:off x="36914512" y="18446653"/>
            <a:ext cx="4645173" cy="4422660"/>
          </a:xfrm>
          <a:prstGeom prst="rect">
            <a:avLst/>
          </a:prstGeom>
          <a:ln>
            <a:noFill/>
          </a:ln>
        </p:spPr>
      </p:pic>
      <p:sp>
        <p:nvSpPr>
          <p:cNvPr id="87" name="TextBox 86">
            <a:extLst>
              <a:ext uri="{FF2B5EF4-FFF2-40B4-BE49-F238E27FC236}">
                <a16:creationId xmlns:a16="http://schemas.microsoft.com/office/drawing/2014/main" id="{360D30EB-8DCE-8748-803B-53F04F56154E}"/>
              </a:ext>
            </a:extLst>
          </p:cNvPr>
          <p:cNvSpPr txBox="1"/>
          <p:nvPr/>
        </p:nvSpPr>
        <p:spPr>
          <a:xfrm>
            <a:off x="30488286" y="6662887"/>
            <a:ext cx="12114306" cy="1246495"/>
          </a:xfrm>
          <a:prstGeom prst="rect">
            <a:avLst/>
          </a:prstGeom>
          <a:noFill/>
        </p:spPr>
        <p:txBody>
          <a:bodyPr wrap="square" rtlCol="0">
            <a:spAutoFit/>
          </a:bodyPr>
          <a:lstStyle/>
          <a:p>
            <a:pPr>
              <a:buNone/>
            </a:pPr>
            <a:r>
              <a:rPr lang="en-US" sz="2500" dirty="0">
                <a:latin typeface="+mn-lt"/>
                <a:cs typeface="Arial" panose="020B0604020202020204" pitchFamily="34" charset="0"/>
              </a:rPr>
              <a:t>We found high reliability in the relationships between tasks, participants, and viewing duration in the complete dataset (top) and after repeatedly splitting the data into independent subsets and evaluating the average correlation matrix (bottom).  </a:t>
            </a:r>
          </a:p>
        </p:txBody>
      </p:sp>
      <p:grpSp>
        <p:nvGrpSpPr>
          <p:cNvPr id="3" name="Group 2">
            <a:extLst>
              <a:ext uri="{FF2B5EF4-FFF2-40B4-BE49-F238E27FC236}">
                <a16:creationId xmlns:a16="http://schemas.microsoft.com/office/drawing/2014/main" id="{41E95613-6014-CE49-90D2-4B1E5EC3FACD}"/>
              </a:ext>
            </a:extLst>
          </p:cNvPr>
          <p:cNvGrpSpPr/>
          <p:nvPr/>
        </p:nvGrpSpPr>
        <p:grpSpPr>
          <a:xfrm>
            <a:off x="16750668" y="27887748"/>
            <a:ext cx="11953713" cy="8136223"/>
            <a:chOff x="30595642" y="21543298"/>
            <a:chExt cx="11953713" cy="8136223"/>
          </a:xfrm>
        </p:grpSpPr>
        <p:cxnSp>
          <p:nvCxnSpPr>
            <p:cNvPr id="1025" name="Straight Arrow Connector 1024">
              <a:extLst>
                <a:ext uri="{FF2B5EF4-FFF2-40B4-BE49-F238E27FC236}">
                  <a16:creationId xmlns:a16="http://schemas.microsoft.com/office/drawing/2014/main" id="{07EEDAC6-4D56-3DAE-4AF8-0F5F91A673B5}"/>
                </a:ext>
              </a:extLst>
            </p:cNvPr>
            <p:cNvCxnSpPr>
              <a:cxnSpLocks/>
            </p:cNvCxnSpPr>
            <p:nvPr/>
          </p:nvCxnSpPr>
          <p:spPr>
            <a:xfrm flipV="1">
              <a:off x="33201041" y="25472736"/>
              <a:ext cx="3272641" cy="2385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C035612D-6FAA-60BD-6802-B2730D1E791A}"/>
                </a:ext>
              </a:extLst>
            </p:cNvPr>
            <p:cNvSpPr txBox="1"/>
            <p:nvPr/>
          </p:nvSpPr>
          <p:spPr>
            <a:xfrm>
              <a:off x="35735139" y="25830461"/>
              <a:ext cx="4727061" cy="461665"/>
            </a:xfrm>
            <a:prstGeom prst="rect">
              <a:avLst/>
            </a:prstGeom>
            <a:noFill/>
          </p:spPr>
          <p:txBody>
            <a:bodyPr wrap="square" rtlCol="0">
              <a:spAutoFit/>
            </a:bodyPr>
            <a:lstStyle/>
            <a:p>
              <a:pPr algn="ctr">
                <a:buNone/>
              </a:pPr>
              <a:r>
                <a:rPr lang="en-US" sz="2400" dirty="0">
                  <a:latin typeface="+mn-lt"/>
                </a:rPr>
                <a:t>Sample Output</a:t>
              </a:r>
            </a:p>
          </p:txBody>
        </p:sp>
        <p:grpSp>
          <p:nvGrpSpPr>
            <p:cNvPr id="2" name="Group 1">
              <a:extLst>
                <a:ext uri="{FF2B5EF4-FFF2-40B4-BE49-F238E27FC236}">
                  <a16:creationId xmlns:a16="http://schemas.microsoft.com/office/drawing/2014/main" id="{7C8CD542-D304-E44C-A52B-8B0072D550FA}"/>
                </a:ext>
              </a:extLst>
            </p:cNvPr>
            <p:cNvGrpSpPr/>
            <p:nvPr/>
          </p:nvGrpSpPr>
          <p:grpSpPr>
            <a:xfrm>
              <a:off x="30595642" y="21543298"/>
              <a:ext cx="11953713" cy="8136223"/>
              <a:chOff x="30595642" y="21543298"/>
              <a:chExt cx="11953713" cy="8136223"/>
            </a:xfrm>
          </p:grpSpPr>
          <p:pic>
            <p:nvPicPr>
              <p:cNvPr id="1034" name="Picture 10">
                <a:extLst>
                  <a:ext uri="{FF2B5EF4-FFF2-40B4-BE49-F238E27FC236}">
                    <a16:creationId xmlns:a16="http://schemas.microsoft.com/office/drawing/2014/main" id="{3AABD024-A1D3-8261-8C60-CCFEEA9D5F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728843" y="26236694"/>
                <a:ext cx="4742437" cy="344282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descr="A picture containing indoor, green, tiled&#10;&#10;Description automatically generated">
                <a:extLst>
                  <a:ext uri="{FF2B5EF4-FFF2-40B4-BE49-F238E27FC236}">
                    <a16:creationId xmlns:a16="http://schemas.microsoft.com/office/drawing/2014/main" id="{8D160E67-059F-EB87-9466-325C59A59F57}"/>
                  </a:ext>
                </a:extLst>
              </p:cNvPr>
              <p:cNvPicPr>
                <a:picLocks noChangeAspect="1"/>
              </p:cNvPicPr>
              <p:nvPr/>
            </p:nvPicPr>
            <p:blipFill>
              <a:blip r:embed="rId9"/>
              <a:stretch>
                <a:fillRect/>
              </a:stretch>
            </p:blipFill>
            <p:spPr>
              <a:xfrm>
                <a:off x="30624454" y="26248231"/>
                <a:ext cx="4727061" cy="3431290"/>
              </a:xfrm>
              <a:prstGeom prst="rect">
                <a:avLst/>
              </a:prstGeom>
            </p:spPr>
          </p:pic>
          <p:sp>
            <p:nvSpPr>
              <p:cNvPr id="122" name="TextBox 121">
                <a:extLst>
                  <a:ext uri="{FF2B5EF4-FFF2-40B4-BE49-F238E27FC236}">
                    <a16:creationId xmlns:a16="http://schemas.microsoft.com/office/drawing/2014/main" id="{2B3989A0-DF2F-294E-6931-249BE35F2FB6}"/>
                  </a:ext>
                </a:extLst>
              </p:cNvPr>
              <p:cNvSpPr txBox="1"/>
              <p:nvPr/>
            </p:nvSpPr>
            <p:spPr>
              <a:xfrm>
                <a:off x="35665176" y="21880544"/>
                <a:ext cx="3233457" cy="430887"/>
              </a:xfrm>
              <a:prstGeom prst="rect">
                <a:avLst/>
              </a:prstGeom>
              <a:noFill/>
            </p:spPr>
            <p:txBody>
              <a:bodyPr wrap="square" rtlCol="0">
                <a:spAutoFit/>
              </a:bodyPr>
              <a:lstStyle/>
              <a:p>
                <a:pPr>
                  <a:buNone/>
                </a:pPr>
                <a:r>
                  <a:rPr lang="en-US" sz="2200" dirty="0">
                    <a:latin typeface="+mn-lt"/>
                  </a:rPr>
                  <a:t>3D Space: (x</a:t>
                </a:r>
                <a:r>
                  <a:rPr lang="en-US" sz="2200" baseline="-25000" dirty="0">
                    <a:latin typeface="+mn-lt"/>
                  </a:rPr>
                  <a:t>res</a:t>
                </a:r>
                <a:r>
                  <a:rPr lang="en-US" sz="2200" dirty="0">
                    <a:latin typeface="+mn-lt"/>
                  </a:rPr>
                  <a:t>, y</a:t>
                </a:r>
                <a:r>
                  <a:rPr lang="en-US" sz="2200" baseline="-25000" dirty="0">
                    <a:latin typeface="+mn-lt"/>
                  </a:rPr>
                  <a:t>res</a:t>
                </a:r>
                <a:r>
                  <a:rPr lang="en-US" sz="2200" dirty="0">
                    <a:latin typeface="+mn-lt"/>
                  </a:rPr>
                  <a:t>, depth</a:t>
                </a:r>
                <a:r>
                  <a:rPr lang="en-US" sz="2200" dirty="0"/>
                  <a:t>)</a:t>
                </a:r>
              </a:p>
            </p:txBody>
          </p:sp>
          <p:pic>
            <p:nvPicPr>
              <p:cNvPr id="124" name="Picture 123">
                <a:extLst>
                  <a:ext uri="{FF2B5EF4-FFF2-40B4-BE49-F238E27FC236}">
                    <a16:creationId xmlns:a16="http://schemas.microsoft.com/office/drawing/2014/main" id="{84DB4819-669E-D989-7520-A475F6D4DDB8}"/>
                  </a:ext>
                </a:extLst>
              </p:cNvPr>
              <p:cNvPicPr>
                <a:picLocks noChangeAspect="1"/>
              </p:cNvPicPr>
              <p:nvPr/>
            </p:nvPicPr>
            <p:blipFill>
              <a:blip r:embed="rId10"/>
              <a:stretch>
                <a:fillRect/>
              </a:stretch>
            </p:blipFill>
            <p:spPr>
              <a:xfrm>
                <a:off x="39015101" y="22315829"/>
                <a:ext cx="2441654" cy="403738"/>
              </a:xfrm>
              <a:prstGeom prst="rect">
                <a:avLst/>
              </a:prstGeom>
            </p:spPr>
          </p:pic>
          <p:pic>
            <p:nvPicPr>
              <p:cNvPr id="28" name="Picture 27">
                <a:extLst>
                  <a:ext uri="{FF2B5EF4-FFF2-40B4-BE49-F238E27FC236}">
                    <a16:creationId xmlns:a16="http://schemas.microsoft.com/office/drawing/2014/main" id="{E0A05E56-7071-4B5F-F336-3353DD1FE62A}"/>
                  </a:ext>
                </a:extLst>
              </p:cNvPr>
              <p:cNvPicPr>
                <a:picLocks noChangeAspect="1"/>
              </p:cNvPicPr>
              <p:nvPr/>
            </p:nvPicPr>
            <p:blipFill>
              <a:blip r:embed="rId11"/>
              <a:stretch>
                <a:fillRect/>
              </a:stretch>
            </p:blipFill>
            <p:spPr>
              <a:xfrm>
                <a:off x="35728843" y="22356675"/>
                <a:ext cx="3106297" cy="3048773"/>
              </a:xfrm>
              <a:prstGeom prst="rect">
                <a:avLst/>
              </a:prstGeom>
            </p:spPr>
          </p:pic>
          <p:pic>
            <p:nvPicPr>
              <p:cNvPr id="126" name="Picture 125">
                <a:extLst>
                  <a:ext uri="{FF2B5EF4-FFF2-40B4-BE49-F238E27FC236}">
                    <a16:creationId xmlns:a16="http://schemas.microsoft.com/office/drawing/2014/main" id="{FC101295-7963-E7FC-9D64-4C3AAB08044C}"/>
                  </a:ext>
                </a:extLst>
              </p:cNvPr>
              <p:cNvPicPr>
                <a:picLocks noChangeAspect="1"/>
              </p:cNvPicPr>
              <p:nvPr/>
            </p:nvPicPr>
            <p:blipFill>
              <a:blip r:embed="rId12"/>
              <a:stretch>
                <a:fillRect/>
              </a:stretch>
            </p:blipFill>
            <p:spPr>
              <a:xfrm>
                <a:off x="30624454" y="22218757"/>
                <a:ext cx="4871455" cy="3165992"/>
              </a:xfrm>
              <a:prstGeom prst="rect">
                <a:avLst/>
              </a:prstGeom>
              <a:ln>
                <a:solidFill>
                  <a:schemeClr val="tx1"/>
                </a:solidFill>
              </a:ln>
            </p:spPr>
          </p:pic>
          <p:sp>
            <p:nvSpPr>
              <p:cNvPr id="128" name="TextBox 127">
                <a:extLst>
                  <a:ext uri="{FF2B5EF4-FFF2-40B4-BE49-F238E27FC236}">
                    <a16:creationId xmlns:a16="http://schemas.microsoft.com/office/drawing/2014/main" id="{6B81E84A-D28F-9E7D-7F9A-8B337E673C97}"/>
                  </a:ext>
                </a:extLst>
              </p:cNvPr>
              <p:cNvSpPr txBox="1"/>
              <p:nvPr/>
            </p:nvSpPr>
            <p:spPr>
              <a:xfrm>
                <a:off x="30595642" y="21543298"/>
                <a:ext cx="4900267" cy="523220"/>
              </a:xfrm>
              <a:prstGeom prst="rect">
                <a:avLst/>
              </a:prstGeom>
              <a:noFill/>
            </p:spPr>
            <p:txBody>
              <a:bodyPr wrap="square" rtlCol="0">
                <a:spAutoFit/>
              </a:bodyPr>
              <a:lstStyle/>
              <a:p>
                <a:pPr>
                  <a:buNone/>
                </a:pPr>
                <a:r>
                  <a:rPr lang="en-US" sz="2800" u="sng" dirty="0">
                    <a:latin typeface="+mn-lt"/>
                  </a:rPr>
                  <a:t>Familiar Size Algorithm</a:t>
                </a:r>
                <a:endParaRPr lang="en-US" sz="2000" u="sng" dirty="0">
                  <a:latin typeface="+mn-lt"/>
                </a:endParaRPr>
              </a:p>
            </p:txBody>
          </p:sp>
          <p:sp>
            <p:nvSpPr>
              <p:cNvPr id="129" name="TextBox 128">
                <a:extLst>
                  <a:ext uri="{FF2B5EF4-FFF2-40B4-BE49-F238E27FC236}">
                    <a16:creationId xmlns:a16="http://schemas.microsoft.com/office/drawing/2014/main" id="{D3DCA163-5F41-7AB8-186F-8D06F4AC4393}"/>
                  </a:ext>
                </a:extLst>
              </p:cNvPr>
              <p:cNvSpPr txBox="1"/>
              <p:nvPr/>
            </p:nvSpPr>
            <p:spPr>
              <a:xfrm>
                <a:off x="30595642" y="25428714"/>
                <a:ext cx="5350230" cy="707886"/>
              </a:xfrm>
              <a:prstGeom prst="rect">
                <a:avLst/>
              </a:prstGeom>
              <a:noFill/>
            </p:spPr>
            <p:txBody>
              <a:bodyPr wrap="square" rtlCol="0">
                <a:spAutoFit/>
              </a:bodyPr>
              <a:lstStyle/>
              <a:p>
                <a:pPr>
                  <a:buNone/>
                </a:pPr>
                <a:r>
                  <a:rPr lang="en-US" sz="2000" dirty="0">
                    <a:latin typeface="+mn-lt"/>
                  </a:rPr>
                  <a:t>Calculating real world object dimensions from Kinect RGB-D image using dynamic resolution. </a:t>
                </a:r>
                <a:r>
                  <a:rPr lang="en-US" sz="2000" baseline="30000" dirty="0">
                    <a:latin typeface="+mn-lt"/>
                  </a:rPr>
                  <a:t>[1]</a:t>
                </a:r>
                <a:endParaRPr lang="en-US" sz="2000" dirty="0">
                  <a:latin typeface="+mn-lt"/>
                </a:endParaRPr>
              </a:p>
            </p:txBody>
          </p:sp>
          <p:sp>
            <p:nvSpPr>
              <p:cNvPr id="48" name="TextBox 47">
                <a:extLst>
                  <a:ext uri="{FF2B5EF4-FFF2-40B4-BE49-F238E27FC236}">
                    <a16:creationId xmlns:a16="http://schemas.microsoft.com/office/drawing/2014/main" id="{EE40FEDC-717D-102E-2AD5-343F57F47605}"/>
                  </a:ext>
                </a:extLst>
              </p:cNvPr>
              <p:cNvSpPr txBox="1"/>
              <p:nvPr/>
            </p:nvSpPr>
            <p:spPr>
              <a:xfrm>
                <a:off x="38981455" y="22813979"/>
                <a:ext cx="2496083" cy="430887"/>
              </a:xfrm>
              <a:prstGeom prst="rect">
                <a:avLst/>
              </a:prstGeom>
              <a:noFill/>
            </p:spPr>
            <p:txBody>
              <a:bodyPr wrap="square" rtlCol="0">
                <a:spAutoFit/>
              </a:bodyPr>
              <a:lstStyle/>
              <a:p>
                <a:pPr>
                  <a:spcBef>
                    <a:spcPts val="0"/>
                  </a:spcBef>
                  <a:buNone/>
                </a:pPr>
                <a:r>
                  <a:rPr lang="en-US" sz="2200" u="sng" dirty="0">
                    <a:latin typeface="+mn-lt"/>
                    <a:ea typeface="Cambria Math" panose="02040503050406030204" pitchFamily="18" charset="0"/>
                  </a:rPr>
                  <a:t>Pixel Surface Area</a:t>
                </a:r>
              </a:p>
            </p:txBody>
          </p:sp>
          <p:sp>
            <p:nvSpPr>
              <p:cNvPr id="130" name="TextBox 129">
                <a:extLst>
                  <a:ext uri="{FF2B5EF4-FFF2-40B4-BE49-F238E27FC236}">
                    <a16:creationId xmlns:a16="http://schemas.microsoft.com/office/drawing/2014/main" id="{F03F66E8-A71D-2F4A-4F7B-63805FB14685}"/>
                  </a:ext>
                </a:extLst>
              </p:cNvPr>
              <p:cNvSpPr txBox="1"/>
              <p:nvPr/>
            </p:nvSpPr>
            <p:spPr>
              <a:xfrm>
                <a:off x="38981455" y="23894364"/>
                <a:ext cx="3106297" cy="430887"/>
              </a:xfrm>
              <a:prstGeom prst="rect">
                <a:avLst/>
              </a:prstGeom>
              <a:noFill/>
            </p:spPr>
            <p:txBody>
              <a:bodyPr wrap="square" rtlCol="0">
                <a:spAutoFit/>
              </a:bodyPr>
              <a:lstStyle/>
              <a:p>
                <a:pPr>
                  <a:spcBef>
                    <a:spcPts val="0"/>
                  </a:spcBef>
                  <a:buNone/>
                </a:pPr>
                <a:r>
                  <a:rPr lang="en-US" sz="2200" u="sng" dirty="0">
                    <a:latin typeface="+mn-lt"/>
                    <a:ea typeface="Cambria Math" panose="02040503050406030204" pitchFamily="18" charset="0"/>
                  </a:rPr>
                  <a:t>Object Surface Area</a:t>
                </a:r>
              </a:p>
            </p:txBody>
          </p:sp>
          <p:pic>
            <p:nvPicPr>
              <p:cNvPr id="14" name="Picture 13">
                <a:extLst>
                  <a:ext uri="{FF2B5EF4-FFF2-40B4-BE49-F238E27FC236}">
                    <a16:creationId xmlns:a16="http://schemas.microsoft.com/office/drawing/2014/main" id="{94A2054E-5A5A-8988-1C31-4420895126F0}"/>
                  </a:ext>
                </a:extLst>
              </p:cNvPr>
              <p:cNvPicPr>
                <a:picLocks noChangeAspect="1"/>
              </p:cNvPicPr>
              <p:nvPr/>
            </p:nvPicPr>
            <p:blipFill>
              <a:blip r:embed="rId13"/>
              <a:stretch>
                <a:fillRect/>
              </a:stretch>
            </p:blipFill>
            <p:spPr>
              <a:xfrm>
                <a:off x="39036872" y="23277351"/>
                <a:ext cx="3512483" cy="497049"/>
              </a:xfrm>
              <a:prstGeom prst="rect">
                <a:avLst/>
              </a:prstGeom>
            </p:spPr>
          </p:pic>
          <p:pic>
            <p:nvPicPr>
              <p:cNvPr id="16" name="Picture 15">
                <a:extLst>
                  <a:ext uri="{FF2B5EF4-FFF2-40B4-BE49-F238E27FC236}">
                    <a16:creationId xmlns:a16="http://schemas.microsoft.com/office/drawing/2014/main" id="{05F19895-8308-7795-DF5C-0549E0C856B1}"/>
                  </a:ext>
                </a:extLst>
              </p:cNvPr>
              <p:cNvPicPr>
                <a:picLocks noChangeAspect="1"/>
              </p:cNvPicPr>
              <p:nvPr/>
            </p:nvPicPr>
            <p:blipFill>
              <a:blip r:embed="rId14"/>
              <a:stretch>
                <a:fillRect/>
              </a:stretch>
            </p:blipFill>
            <p:spPr>
              <a:xfrm>
                <a:off x="39036872" y="24325251"/>
                <a:ext cx="3208031" cy="1003162"/>
              </a:xfrm>
              <a:prstGeom prst="rect">
                <a:avLst/>
              </a:prstGeom>
            </p:spPr>
          </p:pic>
        </p:grpSp>
      </p:grpSp>
      <p:sp>
        <p:nvSpPr>
          <p:cNvPr id="73" name="Rectangle 72">
            <a:extLst>
              <a:ext uri="{FF2B5EF4-FFF2-40B4-BE49-F238E27FC236}">
                <a16:creationId xmlns:a16="http://schemas.microsoft.com/office/drawing/2014/main" id="{5EAA19F3-D911-6B40-98F5-DD37DBCCBE30}"/>
              </a:ext>
            </a:extLst>
          </p:cNvPr>
          <p:cNvSpPr/>
          <p:nvPr/>
        </p:nvSpPr>
        <p:spPr>
          <a:xfrm>
            <a:off x="6162343" y="5590218"/>
            <a:ext cx="23832826" cy="18259984"/>
          </a:xfrm>
          <a:prstGeom prst="rect">
            <a:avLst/>
          </a:prstGeom>
          <a:noFill/>
          <a:ln w="698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EA26E336-CDA2-7945-9312-62360C27F567}"/>
              </a:ext>
            </a:extLst>
          </p:cNvPr>
          <p:cNvSpPr/>
          <p:nvPr/>
        </p:nvSpPr>
        <p:spPr>
          <a:xfrm>
            <a:off x="14048559" y="24156174"/>
            <a:ext cx="15898041" cy="12191225"/>
          </a:xfrm>
          <a:prstGeom prst="rect">
            <a:avLst/>
          </a:prstGeom>
          <a:noFill/>
          <a:ln w="698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840B0F-460E-AFBD-3963-CAA21AD8AF54}"/>
              </a:ext>
            </a:extLst>
          </p:cNvPr>
          <p:cNvPicPr>
            <a:picLocks noChangeAspect="1"/>
          </p:cNvPicPr>
          <p:nvPr/>
        </p:nvPicPr>
        <p:blipFill>
          <a:blip r:embed="rId15"/>
          <a:stretch>
            <a:fillRect/>
          </a:stretch>
        </p:blipFill>
        <p:spPr>
          <a:xfrm>
            <a:off x="30306917" y="23342074"/>
            <a:ext cx="12114306" cy="10572485"/>
          </a:xfrm>
          <a:prstGeom prst="rect">
            <a:avLst/>
          </a:prstGeom>
        </p:spPr>
      </p:pic>
      <p:pic>
        <p:nvPicPr>
          <p:cNvPr id="15" name="Picture 14">
            <a:extLst>
              <a:ext uri="{FF2B5EF4-FFF2-40B4-BE49-F238E27FC236}">
                <a16:creationId xmlns:a16="http://schemas.microsoft.com/office/drawing/2014/main" id="{FE7C69FE-EB69-C70A-0EA7-286D9549E9D0}"/>
              </a:ext>
            </a:extLst>
          </p:cNvPr>
          <p:cNvPicPr>
            <a:picLocks noChangeAspect="1"/>
          </p:cNvPicPr>
          <p:nvPr/>
        </p:nvPicPr>
        <p:blipFill>
          <a:blip r:embed="rId16"/>
          <a:stretch>
            <a:fillRect/>
          </a:stretch>
        </p:blipFill>
        <p:spPr>
          <a:xfrm>
            <a:off x="31141492" y="8029226"/>
            <a:ext cx="11214910" cy="9801574"/>
          </a:xfrm>
          <a:prstGeom prst="rect">
            <a:avLst/>
          </a:prstGeom>
        </p:spPr>
      </p:pic>
      <p:cxnSp>
        <p:nvCxnSpPr>
          <p:cNvPr id="66" name="Straight Arrow Connector 65">
            <a:extLst>
              <a:ext uri="{FF2B5EF4-FFF2-40B4-BE49-F238E27FC236}">
                <a16:creationId xmlns:a16="http://schemas.microsoft.com/office/drawing/2014/main" id="{C070B58B-FD20-4841-BD87-76493B337C6D}"/>
              </a:ext>
            </a:extLst>
          </p:cNvPr>
          <p:cNvCxnSpPr>
            <a:cxnSpLocks/>
          </p:cNvCxnSpPr>
          <p:nvPr/>
        </p:nvCxnSpPr>
        <p:spPr>
          <a:xfrm flipV="1">
            <a:off x="37924673" y="21538503"/>
            <a:ext cx="1491708" cy="62544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C586827C-5984-1F48-B144-415444120048}"/>
              </a:ext>
            </a:extLst>
          </p:cNvPr>
          <p:cNvCxnSpPr>
            <a:cxnSpLocks/>
          </p:cNvCxnSpPr>
          <p:nvPr/>
        </p:nvCxnSpPr>
        <p:spPr>
          <a:xfrm flipH="1">
            <a:off x="33375600" y="11877924"/>
            <a:ext cx="2209605" cy="7064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8D07C9E3-AE2B-B543-BB06-291BEC6A0231}"/>
              </a:ext>
            </a:extLst>
          </p:cNvPr>
          <p:cNvPicPr>
            <a:picLocks noChangeAspect="1"/>
          </p:cNvPicPr>
          <p:nvPr/>
        </p:nvPicPr>
        <p:blipFill>
          <a:blip r:embed="rId17"/>
          <a:stretch>
            <a:fillRect/>
          </a:stretch>
        </p:blipFill>
        <p:spPr>
          <a:xfrm>
            <a:off x="10439400" y="24287272"/>
            <a:ext cx="3193992" cy="782528"/>
          </a:xfrm>
          <a:prstGeom prst="rect">
            <a:avLst/>
          </a:prstGeom>
        </p:spPr>
      </p:pic>
      <p:pic>
        <p:nvPicPr>
          <p:cNvPr id="70" name="Picture 69" descr="Chart, scatter chart&#10;&#10;Description automatically generated">
            <a:extLst>
              <a:ext uri="{FF2B5EF4-FFF2-40B4-BE49-F238E27FC236}">
                <a16:creationId xmlns:a16="http://schemas.microsoft.com/office/drawing/2014/main" id="{DB5C8FEF-17A6-E340-8D5C-DDBA22860DB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798193" y="17262915"/>
            <a:ext cx="7024357" cy="7024357"/>
          </a:xfrm>
          <a:prstGeom prst="rect">
            <a:avLst/>
          </a:prstGeom>
        </p:spPr>
      </p:pic>
      <p:pic>
        <p:nvPicPr>
          <p:cNvPr id="71" name="Picture 70" descr="Calendar&#10;&#10;Description automatically generated with medium confidence">
            <a:extLst>
              <a:ext uri="{FF2B5EF4-FFF2-40B4-BE49-F238E27FC236}">
                <a16:creationId xmlns:a16="http://schemas.microsoft.com/office/drawing/2014/main" id="{9F6CDFF0-B229-1442-8FA0-9CB9E1A4FC8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5959772" y="24285720"/>
            <a:ext cx="3266916" cy="1290130"/>
          </a:xfrm>
          <a:prstGeom prst="rect">
            <a:avLst/>
          </a:prstGeom>
        </p:spPr>
      </p:pic>
      <p:pic>
        <p:nvPicPr>
          <p:cNvPr id="72" name="Picture 71">
            <a:extLst>
              <a:ext uri="{FF2B5EF4-FFF2-40B4-BE49-F238E27FC236}">
                <a16:creationId xmlns:a16="http://schemas.microsoft.com/office/drawing/2014/main" id="{6459A577-2172-1D41-81B1-3013C264F3B0}"/>
              </a:ext>
            </a:extLst>
          </p:cNvPr>
          <p:cNvPicPr>
            <a:picLocks noChangeAspect="1"/>
          </p:cNvPicPr>
          <p:nvPr/>
        </p:nvPicPr>
        <p:blipFill>
          <a:blip r:embed="rId20"/>
          <a:stretch>
            <a:fillRect/>
          </a:stretch>
        </p:blipFill>
        <p:spPr>
          <a:xfrm>
            <a:off x="46412320" y="17754035"/>
            <a:ext cx="8216900" cy="7696200"/>
          </a:xfrm>
          <a:prstGeom prst="rect">
            <a:avLst/>
          </a:prstGeom>
        </p:spPr>
      </p:pic>
      <p:pic>
        <p:nvPicPr>
          <p:cNvPr id="75" name="Picture 74">
            <a:extLst>
              <a:ext uri="{FF2B5EF4-FFF2-40B4-BE49-F238E27FC236}">
                <a16:creationId xmlns:a16="http://schemas.microsoft.com/office/drawing/2014/main" id="{B120317B-1FE3-4D41-8CF8-4CBFEDE9CC21}"/>
              </a:ext>
            </a:extLst>
          </p:cNvPr>
          <p:cNvPicPr>
            <a:picLocks noChangeAspect="1"/>
          </p:cNvPicPr>
          <p:nvPr/>
        </p:nvPicPr>
        <p:blipFill>
          <a:blip r:embed="rId21"/>
          <a:stretch>
            <a:fillRect/>
          </a:stretch>
        </p:blipFill>
        <p:spPr>
          <a:xfrm>
            <a:off x="54415826" y="9227714"/>
            <a:ext cx="7552771" cy="7314211"/>
          </a:xfrm>
          <a:prstGeom prst="rect">
            <a:avLst/>
          </a:prstGeom>
        </p:spPr>
      </p:pic>
      <p:sp>
        <p:nvSpPr>
          <p:cNvPr id="76" name="TextBox 75">
            <a:extLst>
              <a:ext uri="{FF2B5EF4-FFF2-40B4-BE49-F238E27FC236}">
                <a16:creationId xmlns:a16="http://schemas.microsoft.com/office/drawing/2014/main" id="{3D1926DC-36ED-0B46-B784-56B95045EEB0}"/>
              </a:ext>
            </a:extLst>
          </p:cNvPr>
          <p:cNvSpPr txBox="1"/>
          <p:nvPr/>
        </p:nvSpPr>
        <p:spPr>
          <a:xfrm>
            <a:off x="55127355" y="16565199"/>
            <a:ext cx="14114720" cy="830997"/>
          </a:xfrm>
          <a:prstGeom prst="rect">
            <a:avLst/>
          </a:prstGeom>
          <a:noFill/>
        </p:spPr>
        <p:txBody>
          <a:bodyPr wrap="square" rtlCol="0">
            <a:spAutoFit/>
          </a:bodyPr>
          <a:lstStyle/>
          <a:p>
            <a:pPr>
              <a:buNone/>
            </a:pPr>
            <a:r>
              <a:rPr lang="en-US" sz="2400" dirty="0">
                <a:latin typeface="+mn-lt"/>
                <a:cs typeface="Arial" panose="020B0604020202020204" pitchFamily="34" charset="0"/>
              </a:rPr>
              <a:t>Discrimination performance was more strongly predicted by </a:t>
            </a:r>
            <a:r>
              <a:rPr lang="en-US" sz="2400" b="1" dirty="0">
                <a:latin typeface="+mn-lt"/>
                <a:cs typeface="Arial" panose="020B0604020202020204" pitchFamily="34" charset="0"/>
              </a:rPr>
              <a:t>signal detection analyses </a:t>
            </a:r>
            <a:r>
              <a:rPr lang="en-US" sz="2400" dirty="0">
                <a:latin typeface="+mn-lt"/>
                <a:cs typeface="Arial" panose="020B0604020202020204" pitchFamily="34" charset="0"/>
              </a:rPr>
              <a:t>applied to the verbal estimates for the corresponding stimuli in each discrimination (R2 = .57, p &lt; 10^-14) than Kinect tagged depths. </a:t>
            </a:r>
          </a:p>
        </p:txBody>
      </p:sp>
      <p:pic>
        <p:nvPicPr>
          <p:cNvPr id="77" name="Picture 76">
            <a:extLst>
              <a:ext uri="{FF2B5EF4-FFF2-40B4-BE49-F238E27FC236}">
                <a16:creationId xmlns:a16="http://schemas.microsoft.com/office/drawing/2014/main" id="{9121F8A8-C849-8A48-AF51-3F95B5C0AFBF}"/>
              </a:ext>
            </a:extLst>
          </p:cNvPr>
          <p:cNvPicPr>
            <a:picLocks noChangeAspect="1"/>
          </p:cNvPicPr>
          <p:nvPr/>
        </p:nvPicPr>
        <p:blipFill>
          <a:blip r:embed="rId22"/>
          <a:stretch>
            <a:fillRect/>
          </a:stretch>
        </p:blipFill>
        <p:spPr>
          <a:xfrm>
            <a:off x="61571317" y="9218041"/>
            <a:ext cx="7600731" cy="7308058"/>
          </a:xfrm>
          <a:prstGeom prst="rect">
            <a:avLst/>
          </a:prstGeom>
        </p:spPr>
      </p:pic>
      <p:sp>
        <p:nvSpPr>
          <p:cNvPr id="80" name="TextBox 79">
            <a:extLst>
              <a:ext uri="{FF2B5EF4-FFF2-40B4-BE49-F238E27FC236}">
                <a16:creationId xmlns:a16="http://schemas.microsoft.com/office/drawing/2014/main" id="{62AE741D-5470-BE49-AFA9-7B3220BBFCF1}"/>
              </a:ext>
            </a:extLst>
          </p:cNvPr>
          <p:cNvSpPr txBox="1"/>
          <p:nvPr/>
        </p:nvSpPr>
        <p:spPr>
          <a:xfrm>
            <a:off x="46303129" y="16589698"/>
            <a:ext cx="8726862" cy="830997"/>
          </a:xfrm>
          <a:prstGeom prst="rect">
            <a:avLst/>
          </a:prstGeom>
          <a:noFill/>
        </p:spPr>
        <p:txBody>
          <a:bodyPr wrap="square" rtlCol="0">
            <a:spAutoFit/>
          </a:bodyPr>
          <a:lstStyle/>
          <a:p>
            <a:pPr>
              <a:buNone/>
            </a:pPr>
            <a:r>
              <a:rPr lang="en-US" sz="2400" dirty="0">
                <a:latin typeface="+mn-lt"/>
                <a:cs typeface="Arial" panose="020B0604020202020204" pitchFamily="34" charset="0"/>
              </a:rPr>
              <a:t>Distance estimates to individual scenes showed increasing sensitivity to distance with longer viewing durations (F = 15.32, p &lt; 10^-9) </a:t>
            </a:r>
          </a:p>
        </p:txBody>
      </p:sp>
      <p:pic>
        <p:nvPicPr>
          <p:cNvPr id="81" name="Picture 80">
            <a:extLst>
              <a:ext uri="{FF2B5EF4-FFF2-40B4-BE49-F238E27FC236}">
                <a16:creationId xmlns:a16="http://schemas.microsoft.com/office/drawing/2014/main" id="{F2330EDD-CB9D-E64A-9838-4BB7D74A33D6}"/>
              </a:ext>
            </a:extLst>
          </p:cNvPr>
          <p:cNvPicPr>
            <a:picLocks noChangeAspect="1"/>
          </p:cNvPicPr>
          <p:nvPr/>
        </p:nvPicPr>
        <p:blipFill>
          <a:blip r:embed="rId23"/>
          <a:stretch>
            <a:fillRect/>
          </a:stretch>
        </p:blipFill>
        <p:spPr>
          <a:xfrm>
            <a:off x="46267188" y="8601398"/>
            <a:ext cx="8509000" cy="7950200"/>
          </a:xfrm>
          <a:prstGeom prst="rect">
            <a:avLst/>
          </a:prstGeom>
        </p:spPr>
      </p:pic>
      <p:sp>
        <p:nvSpPr>
          <p:cNvPr id="82" name="TextBox 81">
            <a:extLst>
              <a:ext uri="{FF2B5EF4-FFF2-40B4-BE49-F238E27FC236}">
                <a16:creationId xmlns:a16="http://schemas.microsoft.com/office/drawing/2014/main" id="{B7642DC5-4ABA-0649-A30D-18FA8D955525}"/>
              </a:ext>
            </a:extLst>
          </p:cNvPr>
          <p:cNvSpPr txBox="1"/>
          <p:nvPr/>
        </p:nvSpPr>
        <p:spPr>
          <a:xfrm>
            <a:off x="48496263" y="17415315"/>
            <a:ext cx="4736453" cy="523220"/>
          </a:xfrm>
          <a:prstGeom prst="rect">
            <a:avLst/>
          </a:prstGeom>
          <a:noFill/>
        </p:spPr>
        <p:txBody>
          <a:bodyPr wrap="square" rtlCol="0">
            <a:spAutoFit/>
          </a:bodyPr>
          <a:lstStyle/>
          <a:p>
            <a:pPr algn="ctr">
              <a:buNone/>
            </a:pPr>
            <a:r>
              <a:rPr lang="en-US" sz="2800" dirty="0">
                <a:latin typeface="+mn-lt"/>
                <a:cs typeface="Arial" panose="020B0604020202020204" pitchFamily="34" charset="0"/>
              </a:rPr>
              <a:t>1000 ms Stimulus Duration</a:t>
            </a:r>
          </a:p>
        </p:txBody>
      </p:sp>
      <p:sp>
        <p:nvSpPr>
          <p:cNvPr id="83" name="Text Box 121">
            <a:extLst>
              <a:ext uri="{FF2B5EF4-FFF2-40B4-BE49-F238E27FC236}">
                <a16:creationId xmlns:a16="http://schemas.microsoft.com/office/drawing/2014/main" id="{77E2D631-EF19-2043-9FAE-C72D4ACA30A0}"/>
              </a:ext>
            </a:extLst>
          </p:cNvPr>
          <p:cNvSpPr txBox="1"/>
          <p:nvPr/>
        </p:nvSpPr>
        <p:spPr>
          <a:xfrm>
            <a:off x="62150093" y="24416308"/>
            <a:ext cx="3873521" cy="955933"/>
          </a:xfrm>
          <a:prstGeom prst="rect">
            <a:avLst/>
          </a:prstGeom>
          <a:solidFill>
            <a:schemeClr val="lt1">
              <a:alpha val="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buNone/>
            </a:pPr>
            <a:r>
              <a:rPr lang="en-US" sz="2000" dirty="0">
                <a:effectLst/>
                <a:latin typeface="Calibri" panose="020F0502020204030204" pitchFamily="34" charset="0"/>
                <a:ea typeface="Calibri" panose="020F0502020204030204" pitchFamily="34" charset="0"/>
                <a:cs typeface="Times New Roman" panose="02020603050405020304" pitchFamily="18" charset="0"/>
              </a:rPr>
              <a:t>Normalized Verbal Estimate Difference divided by Joint Variance</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4" name="Picture 83" descr="Chart&#10;&#10;Description automatically generated">
            <a:extLst>
              <a:ext uri="{FF2B5EF4-FFF2-40B4-BE49-F238E27FC236}">
                <a16:creationId xmlns:a16="http://schemas.microsoft.com/office/drawing/2014/main" id="{13530EC6-8BFA-E84E-AFB5-993B8FE5FC1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016393" y="18352018"/>
            <a:ext cx="6393061" cy="6190354"/>
          </a:xfrm>
          <a:prstGeom prst="rect">
            <a:avLst/>
          </a:prstGeom>
        </p:spPr>
      </p:pic>
      <p:pic>
        <p:nvPicPr>
          <p:cNvPr id="17" name="Picture 16">
            <a:extLst>
              <a:ext uri="{FF2B5EF4-FFF2-40B4-BE49-F238E27FC236}">
                <a16:creationId xmlns:a16="http://schemas.microsoft.com/office/drawing/2014/main" id="{302F7072-D273-E848-ACC7-7A1F16955BEC}"/>
              </a:ext>
            </a:extLst>
          </p:cNvPr>
          <p:cNvPicPr>
            <a:picLocks noChangeAspect="1"/>
          </p:cNvPicPr>
          <p:nvPr/>
        </p:nvPicPr>
        <p:blipFill>
          <a:blip r:embed="rId25"/>
          <a:stretch>
            <a:fillRect/>
          </a:stretch>
        </p:blipFill>
        <p:spPr>
          <a:xfrm>
            <a:off x="6747838" y="13754544"/>
            <a:ext cx="6043932" cy="5182223"/>
          </a:xfrm>
          <a:prstGeom prst="rect">
            <a:avLst/>
          </a:prstGeom>
        </p:spPr>
      </p:pic>
      <p:pic>
        <p:nvPicPr>
          <p:cNvPr id="20" name="Picture 19">
            <a:extLst>
              <a:ext uri="{FF2B5EF4-FFF2-40B4-BE49-F238E27FC236}">
                <a16:creationId xmlns:a16="http://schemas.microsoft.com/office/drawing/2014/main" id="{C2D871E4-AFC7-544B-AD88-14E282689B8E}"/>
              </a:ext>
            </a:extLst>
          </p:cNvPr>
          <p:cNvPicPr>
            <a:picLocks noChangeAspect="1"/>
          </p:cNvPicPr>
          <p:nvPr/>
        </p:nvPicPr>
        <p:blipFill>
          <a:blip r:embed="rId26"/>
          <a:stretch>
            <a:fillRect/>
          </a:stretch>
        </p:blipFill>
        <p:spPr>
          <a:xfrm>
            <a:off x="6450353" y="7064363"/>
            <a:ext cx="6489700" cy="6426200"/>
          </a:xfrm>
          <a:prstGeom prst="rect">
            <a:avLst/>
          </a:prstGeom>
        </p:spPr>
      </p:pic>
      <p:pic>
        <p:nvPicPr>
          <p:cNvPr id="36" name="Picture 35">
            <a:extLst>
              <a:ext uri="{FF2B5EF4-FFF2-40B4-BE49-F238E27FC236}">
                <a16:creationId xmlns:a16="http://schemas.microsoft.com/office/drawing/2014/main" id="{7AB5CA16-75F9-8643-A7AE-863810C0751C}"/>
              </a:ext>
            </a:extLst>
          </p:cNvPr>
          <p:cNvPicPr>
            <a:picLocks noChangeAspect="1"/>
          </p:cNvPicPr>
          <p:nvPr/>
        </p:nvPicPr>
        <p:blipFill>
          <a:blip r:embed="rId27"/>
          <a:stretch>
            <a:fillRect/>
          </a:stretch>
        </p:blipFill>
        <p:spPr>
          <a:xfrm>
            <a:off x="14027755" y="6701998"/>
            <a:ext cx="15684500" cy="6959600"/>
          </a:xfrm>
          <a:prstGeom prst="rect">
            <a:avLst/>
          </a:prstGeom>
        </p:spPr>
      </p:pic>
    </p:spTree>
    <p:extLst>
      <p:ext uri="{BB962C8B-B14F-4D97-AF65-F5344CB8AC3E}">
        <p14:creationId xmlns:p14="http://schemas.microsoft.com/office/powerpoint/2010/main" val="324076221"/>
      </p:ext>
    </p:extLst>
  </p:cSld>
  <p:clrMapOvr>
    <a:masterClrMapping/>
  </p:clrMapOvr>
</p:sld>
</file>

<file path=ppt/theme/theme1.xml><?xml version="1.0" encoding="utf-8"?>
<a:theme xmlns:a="http://schemas.openxmlformats.org/drawingml/2006/main" name="Medical poster with graphics">
  <a:themeElements>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edical Poster">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edical poster with graphics_post design_082605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edical poster with graphics_post design_082605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edical poster with graphics_post design_082605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edical poster with graphics_post design_082605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edical poster with graphics_post design_082605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edical poster with graphics_post design_082605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edical poster with graphics_post design_082605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edical poster with graphics_post design_082605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edical poster with graphics_post design_082605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edical poster with graphics_post design_082605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edical poster with graphics_post design_082605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310CDEE-6E89-4FD2-9D39-B5EF7D79FE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Medical poster with graphics</Template>
  <TotalTime>25253</TotalTime>
  <Words>634</Words>
  <Application>Microsoft Macintosh PowerPoint</Application>
  <PresentationFormat>Custom</PresentationFormat>
  <Paragraphs>69</Paragraphs>
  <Slides>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vt:lpstr>
      <vt:lpstr>Calibri</vt:lpstr>
      <vt:lpstr>Times New Roman</vt:lpstr>
      <vt:lpstr>Medical poster with graphics</vt:lpstr>
      <vt:lpstr>Office Theme</vt:lpstr>
      <vt:lpstr>1_Office Theme</vt:lpstr>
      <vt:lpstr>PowerPoint Presentation</vt:lpstr>
    </vt:vector>
  </TitlesOfParts>
  <Company>GWU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Chunyue Teng</dc:creator>
  <cp:lastModifiedBy>Microsoft Office User</cp:lastModifiedBy>
  <cp:revision>757</cp:revision>
  <cp:lastPrinted>2016-11-03T20:13:43Z</cp:lastPrinted>
  <dcterms:created xsi:type="dcterms:W3CDTF">2015-11-03T20:31:55Z</dcterms:created>
  <dcterms:modified xsi:type="dcterms:W3CDTF">2022-10-20T19:11:41Z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TC100214271033</vt:lpwstr>
  </property>
</Properties>
</file>